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JPG" ContentType="image/jpeg"/>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32" userDrawn="1">
          <p15:clr>
            <a:srgbClr val="A4A3A4"/>
          </p15:clr>
        </p15:guide>
        <p15:guide id="2" pos="381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595"/>
  </p:normalViewPr>
  <p:slideViewPr>
    <p:cSldViewPr snapToGrid="0" snapToObjects="1" showGuides="1">
      <p:cViewPr>
        <p:scale>
          <a:sx n="100" d="100"/>
          <a:sy n="100" d="100"/>
        </p:scale>
        <p:origin x="904" y="264"/>
      </p:cViewPr>
      <p:guideLst>
        <p:guide orient="horz" pos="2232"/>
        <p:guide pos="381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2.JPG>
</file>

<file path=ppt/media/image3.JPG>
</file>

<file path=ppt/media/image4.JPG>
</file>

<file path=ppt/media/image5.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ABF3A848-851D-D245-AEC2-B3FB0BE819A7}" type="datetimeFigureOut">
              <a:rPr lang="en-US" smtClean="0"/>
              <a:t>1/31/24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00FEA4-BCBD-2543-B0C3-B0D09ECC2F63}" type="slidenum">
              <a:rPr lang="en-US" smtClean="0"/>
              <a:t>‹#›</a:t>
            </a:fld>
            <a:endParaRPr lang="en-US"/>
          </a:p>
        </p:txBody>
      </p:sp>
    </p:spTree>
    <p:extLst>
      <p:ext uri="{BB962C8B-B14F-4D97-AF65-F5344CB8AC3E}">
        <p14:creationId xmlns:p14="http://schemas.microsoft.com/office/powerpoint/2010/main" val="15551343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BF3A848-851D-D245-AEC2-B3FB0BE819A7}" type="datetimeFigureOut">
              <a:rPr lang="en-US" smtClean="0"/>
              <a:t>1/31/24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00FEA4-BCBD-2543-B0C3-B0D09ECC2F63}" type="slidenum">
              <a:rPr lang="en-US" smtClean="0"/>
              <a:t>‹#›</a:t>
            </a:fld>
            <a:endParaRPr lang="en-US"/>
          </a:p>
        </p:txBody>
      </p:sp>
    </p:spTree>
    <p:extLst>
      <p:ext uri="{BB962C8B-B14F-4D97-AF65-F5344CB8AC3E}">
        <p14:creationId xmlns:p14="http://schemas.microsoft.com/office/powerpoint/2010/main" val="12147153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BF3A848-851D-D245-AEC2-B3FB0BE819A7}" type="datetimeFigureOut">
              <a:rPr lang="en-US" smtClean="0"/>
              <a:t>1/31/24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00FEA4-BCBD-2543-B0C3-B0D09ECC2F63}" type="slidenum">
              <a:rPr lang="en-US" smtClean="0"/>
              <a:t>‹#›</a:t>
            </a:fld>
            <a:endParaRPr lang="en-US"/>
          </a:p>
        </p:txBody>
      </p:sp>
    </p:spTree>
    <p:extLst>
      <p:ext uri="{BB962C8B-B14F-4D97-AF65-F5344CB8AC3E}">
        <p14:creationId xmlns:p14="http://schemas.microsoft.com/office/powerpoint/2010/main" val="17421121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BF3A848-851D-D245-AEC2-B3FB0BE819A7}" type="datetimeFigureOut">
              <a:rPr lang="en-US" smtClean="0"/>
              <a:t>1/31/24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00FEA4-BCBD-2543-B0C3-B0D09ECC2F63}" type="slidenum">
              <a:rPr lang="en-US" smtClean="0"/>
              <a:t>‹#›</a:t>
            </a:fld>
            <a:endParaRPr lang="en-US"/>
          </a:p>
        </p:txBody>
      </p:sp>
    </p:spTree>
    <p:extLst>
      <p:ext uri="{BB962C8B-B14F-4D97-AF65-F5344CB8AC3E}">
        <p14:creationId xmlns:p14="http://schemas.microsoft.com/office/powerpoint/2010/main" val="1191326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BF3A848-851D-D245-AEC2-B3FB0BE819A7}" type="datetimeFigureOut">
              <a:rPr lang="en-US" smtClean="0"/>
              <a:t>1/31/24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00FEA4-BCBD-2543-B0C3-B0D09ECC2F63}" type="slidenum">
              <a:rPr lang="en-US" smtClean="0"/>
              <a:t>‹#›</a:t>
            </a:fld>
            <a:endParaRPr lang="en-US"/>
          </a:p>
        </p:txBody>
      </p:sp>
    </p:spTree>
    <p:extLst>
      <p:ext uri="{BB962C8B-B14F-4D97-AF65-F5344CB8AC3E}">
        <p14:creationId xmlns:p14="http://schemas.microsoft.com/office/powerpoint/2010/main" val="8074878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ABF3A848-851D-D245-AEC2-B3FB0BE819A7}" type="datetimeFigureOut">
              <a:rPr lang="en-US" smtClean="0"/>
              <a:t>1/31/24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900FEA4-BCBD-2543-B0C3-B0D09ECC2F63}" type="slidenum">
              <a:rPr lang="en-US" smtClean="0"/>
              <a:t>‹#›</a:t>
            </a:fld>
            <a:endParaRPr lang="en-US"/>
          </a:p>
        </p:txBody>
      </p:sp>
    </p:spTree>
    <p:extLst>
      <p:ext uri="{BB962C8B-B14F-4D97-AF65-F5344CB8AC3E}">
        <p14:creationId xmlns:p14="http://schemas.microsoft.com/office/powerpoint/2010/main" val="14993312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ABF3A848-851D-D245-AEC2-B3FB0BE819A7}" type="datetimeFigureOut">
              <a:rPr lang="en-US" smtClean="0"/>
              <a:t>1/31/24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900FEA4-BCBD-2543-B0C3-B0D09ECC2F63}" type="slidenum">
              <a:rPr lang="en-US" smtClean="0"/>
              <a:t>‹#›</a:t>
            </a:fld>
            <a:endParaRPr lang="en-US"/>
          </a:p>
        </p:txBody>
      </p:sp>
    </p:spTree>
    <p:extLst>
      <p:ext uri="{BB962C8B-B14F-4D97-AF65-F5344CB8AC3E}">
        <p14:creationId xmlns:p14="http://schemas.microsoft.com/office/powerpoint/2010/main" val="687053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ABF3A848-851D-D245-AEC2-B3FB0BE819A7}" type="datetimeFigureOut">
              <a:rPr lang="en-US" smtClean="0"/>
              <a:t>1/31/24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900FEA4-BCBD-2543-B0C3-B0D09ECC2F63}" type="slidenum">
              <a:rPr lang="en-US" smtClean="0"/>
              <a:t>‹#›</a:t>
            </a:fld>
            <a:endParaRPr lang="en-US"/>
          </a:p>
        </p:txBody>
      </p:sp>
    </p:spTree>
    <p:extLst>
      <p:ext uri="{BB962C8B-B14F-4D97-AF65-F5344CB8AC3E}">
        <p14:creationId xmlns:p14="http://schemas.microsoft.com/office/powerpoint/2010/main" val="2901004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BF3A848-851D-D245-AEC2-B3FB0BE819A7}" type="datetimeFigureOut">
              <a:rPr lang="en-US" smtClean="0"/>
              <a:t>1/31/24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900FEA4-BCBD-2543-B0C3-B0D09ECC2F63}" type="slidenum">
              <a:rPr lang="en-US" smtClean="0"/>
              <a:t>‹#›</a:t>
            </a:fld>
            <a:endParaRPr lang="en-US"/>
          </a:p>
        </p:txBody>
      </p:sp>
    </p:spTree>
    <p:extLst>
      <p:ext uri="{BB962C8B-B14F-4D97-AF65-F5344CB8AC3E}">
        <p14:creationId xmlns:p14="http://schemas.microsoft.com/office/powerpoint/2010/main" val="9296113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BF3A848-851D-D245-AEC2-B3FB0BE819A7}" type="datetimeFigureOut">
              <a:rPr lang="en-US" smtClean="0"/>
              <a:t>1/31/24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900FEA4-BCBD-2543-B0C3-B0D09ECC2F63}" type="slidenum">
              <a:rPr lang="en-US" smtClean="0"/>
              <a:t>‹#›</a:t>
            </a:fld>
            <a:endParaRPr lang="en-US"/>
          </a:p>
        </p:txBody>
      </p:sp>
    </p:spTree>
    <p:extLst>
      <p:ext uri="{BB962C8B-B14F-4D97-AF65-F5344CB8AC3E}">
        <p14:creationId xmlns:p14="http://schemas.microsoft.com/office/powerpoint/2010/main" val="10342258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BF3A848-851D-D245-AEC2-B3FB0BE819A7}" type="datetimeFigureOut">
              <a:rPr lang="en-US" smtClean="0"/>
              <a:t>1/31/24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900FEA4-BCBD-2543-B0C3-B0D09ECC2F63}" type="slidenum">
              <a:rPr lang="en-US" smtClean="0"/>
              <a:t>‹#›</a:t>
            </a:fld>
            <a:endParaRPr lang="en-US"/>
          </a:p>
        </p:txBody>
      </p:sp>
    </p:spTree>
    <p:extLst>
      <p:ext uri="{BB962C8B-B14F-4D97-AF65-F5344CB8AC3E}">
        <p14:creationId xmlns:p14="http://schemas.microsoft.com/office/powerpoint/2010/main" val="501070869"/>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BF3A848-851D-D245-AEC2-B3FB0BE819A7}" type="datetimeFigureOut">
              <a:rPr lang="en-US" smtClean="0"/>
              <a:t>1/31/24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900FEA4-BCBD-2543-B0C3-B0D09ECC2F63}" type="slidenum">
              <a:rPr lang="en-US" smtClean="0"/>
              <a:t>‹#›</a:t>
            </a:fld>
            <a:endParaRPr lang="en-US"/>
          </a:p>
        </p:txBody>
      </p:sp>
    </p:spTree>
    <p:extLst>
      <p:ext uri="{BB962C8B-B14F-4D97-AF65-F5344CB8AC3E}">
        <p14:creationId xmlns:p14="http://schemas.microsoft.com/office/powerpoint/2010/main" val="2590887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www.amazon.com/gp/product/B07HGW8N7R/ref=ppx_yo_dt_b_search_asin_title?ie=UTF8&amp;th=1" TargetMode="External"/><Relationship Id="rId3" Type="http://schemas.openxmlformats.org/officeDocument/2006/relationships/hyperlink" Target="https://www.amazon.com/gp/product/B07FXCGDDX/ref=ppx_yo_dt_b_search_asin_title?ie=UTF8&amp;psc=1"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JPG"/><Relationship Id="rId4" Type="http://schemas.openxmlformats.org/officeDocument/2006/relationships/image" Target="../media/image4.JPG"/><Relationship Id="rId5" Type="http://schemas.openxmlformats.org/officeDocument/2006/relationships/image" Target="../media/image5.JPG"/><Relationship Id="rId1" Type="http://schemas.openxmlformats.org/officeDocument/2006/relationships/slideLayout" Target="../slideLayouts/slideLayout2.xml"/><Relationship Id="rId2" Type="http://schemas.openxmlformats.org/officeDocument/2006/relationships/image" Target="../media/image2.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85900" y="639415"/>
            <a:ext cx="9144000" cy="769937"/>
          </a:xfrm>
        </p:spPr>
        <p:txBody>
          <a:bodyPr>
            <a:normAutofit fontScale="90000"/>
          </a:bodyPr>
          <a:lstStyle/>
          <a:p>
            <a:r>
              <a:rPr lang="en-US" dirty="0" smtClean="0"/>
              <a:t>Sauna </a:t>
            </a:r>
            <a:r>
              <a:rPr lang="en-US" dirty="0" err="1" smtClean="0"/>
              <a:t>WiFi</a:t>
            </a:r>
            <a:r>
              <a:rPr lang="en-US" dirty="0" smtClean="0"/>
              <a:t> </a:t>
            </a:r>
            <a:r>
              <a:rPr lang="en-US" dirty="0" smtClean="0"/>
              <a:t>Automation</a:t>
            </a:r>
            <a:endParaRPr lang="en-US" dirty="0"/>
          </a:p>
        </p:txBody>
      </p:sp>
      <p:sp>
        <p:nvSpPr>
          <p:cNvPr id="4" name="TextBox 3"/>
          <p:cNvSpPr txBox="1"/>
          <p:nvPr/>
        </p:nvSpPr>
        <p:spPr>
          <a:xfrm>
            <a:off x="5340524" y="1409352"/>
            <a:ext cx="1434752" cy="369332"/>
          </a:xfrm>
          <a:prstGeom prst="rect">
            <a:avLst/>
          </a:prstGeom>
          <a:noFill/>
        </p:spPr>
        <p:txBody>
          <a:bodyPr wrap="none" rtlCol="0">
            <a:spAutoFit/>
          </a:bodyPr>
          <a:lstStyle/>
          <a:p>
            <a:r>
              <a:rPr lang="en-US" dirty="0" smtClean="0"/>
              <a:t>Randy Pfeifer</a:t>
            </a:r>
            <a:endParaRPr lang="en-US" dirty="0"/>
          </a:p>
        </p:txBody>
      </p:sp>
      <p:sp>
        <p:nvSpPr>
          <p:cNvPr id="3" name="TextBox 2"/>
          <p:cNvSpPr txBox="1"/>
          <p:nvPr/>
        </p:nvSpPr>
        <p:spPr>
          <a:xfrm>
            <a:off x="2476500" y="1939406"/>
            <a:ext cx="7734300" cy="4801314"/>
          </a:xfrm>
          <a:prstGeom prst="rect">
            <a:avLst/>
          </a:prstGeom>
          <a:noFill/>
        </p:spPr>
        <p:txBody>
          <a:bodyPr wrap="square" rtlCol="0">
            <a:spAutoFit/>
          </a:bodyPr>
          <a:lstStyle/>
          <a:p>
            <a:r>
              <a:rPr lang="en-US" dirty="0" smtClean="0">
                <a:solidFill>
                  <a:srgbClr val="FF0000"/>
                </a:solidFill>
              </a:rPr>
              <a:t>Caution!  </a:t>
            </a:r>
            <a:r>
              <a:rPr lang="en-US" dirty="0" smtClean="0"/>
              <a:t>The enclosed information involves wiring and potential re-wiring of electrical equipment which operates at dangerous voltages and currents.  </a:t>
            </a:r>
          </a:p>
          <a:p>
            <a:endParaRPr lang="en-US" dirty="0"/>
          </a:p>
          <a:p>
            <a:r>
              <a:rPr lang="en-US" dirty="0" smtClean="0"/>
              <a:t>Providing this information is not a suggestion that you the reader are capable of applying it in your individual product or that you have the skills necessary to do so.  </a:t>
            </a:r>
          </a:p>
          <a:p>
            <a:endParaRPr lang="en-US" dirty="0"/>
          </a:p>
          <a:p>
            <a:r>
              <a:rPr lang="en-US" dirty="0" smtClean="0"/>
              <a:t>Do not attempt to make any of the documented changes to your equipment or implement any of the enclosed designs if you are not fully qualified to do so. Loss of warranty status or risk of injury may be experienced. </a:t>
            </a:r>
          </a:p>
          <a:p>
            <a:endParaRPr lang="en-US" dirty="0" smtClean="0"/>
          </a:p>
          <a:p>
            <a:r>
              <a:rPr lang="en-US" dirty="0" smtClean="0"/>
              <a:t>If you have any questions whatsoever about the attached material, you wish to consult with or hire an electrical expert to ensure your safety. </a:t>
            </a:r>
          </a:p>
          <a:p>
            <a:endParaRPr lang="en-US" dirty="0"/>
          </a:p>
          <a:p>
            <a:r>
              <a:rPr lang="en-US" dirty="0" smtClean="0"/>
              <a:t>While everything in the attached material has been implemented by the author, no warranty of accuracy is expressed or implied. </a:t>
            </a:r>
          </a:p>
          <a:p>
            <a:endParaRPr lang="en-US" dirty="0"/>
          </a:p>
        </p:txBody>
      </p:sp>
    </p:spTree>
    <p:extLst>
      <p:ext uri="{BB962C8B-B14F-4D97-AF65-F5344CB8AC3E}">
        <p14:creationId xmlns:p14="http://schemas.microsoft.com/office/powerpoint/2010/main" val="8875341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96410"/>
          </a:xfrm>
        </p:spPr>
        <p:txBody>
          <a:bodyPr/>
          <a:lstStyle/>
          <a:p>
            <a:r>
              <a:rPr lang="en-US" dirty="0" smtClean="0"/>
              <a:t>Notes</a:t>
            </a:r>
            <a:endParaRPr lang="en-US" dirty="0"/>
          </a:p>
        </p:txBody>
      </p:sp>
      <p:sp>
        <p:nvSpPr>
          <p:cNvPr id="3" name="Content Placeholder 2"/>
          <p:cNvSpPr>
            <a:spLocks noGrp="1"/>
          </p:cNvSpPr>
          <p:nvPr>
            <p:ph idx="1"/>
          </p:nvPr>
        </p:nvSpPr>
        <p:spPr>
          <a:xfrm>
            <a:off x="838200" y="1322173"/>
            <a:ext cx="10515600" cy="5251622"/>
          </a:xfrm>
        </p:spPr>
        <p:txBody>
          <a:bodyPr>
            <a:normAutofit fontScale="85000" lnSpcReduction="20000"/>
          </a:bodyPr>
          <a:lstStyle/>
          <a:p>
            <a:r>
              <a:rPr lang="en-US" dirty="0" smtClean="0"/>
              <a:t>This design utilizes a </a:t>
            </a:r>
            <a:r>
              <a:rPr lang="en-US" dirty="0" err="1" smtClean="0"/>
              <a:t>WiFi</a:t>
            </a:r>
            <a:r>
              <a:rPr lang="en-US" dirty="0" smtClean="0"/>
              <a:t> Smart switch to activate/idle a sauna heater system. </a:t>
            </a:r>
          </a:p>
          <a:p>
            <a:r>
              <a:rPr lang="en-US" dirty="0" smtClean="0"/>
              <a:t>The sauna heater is internally controlled via a contactor.  The contactor must be controllable with a 120V AC signal.  </a:t>
            </a:r>
          </a:p>
          <a:p>
            <a:pPr lvl="1"/>
            <a:r>
              <a:rPr lang="en-US" dirty="0" smtClean="0"/>
              <a:t>Some contactors may be wired / operating with 240V AC</a:t>
            </a:r>
          </a:p>
          <a:p>
            <a:pPr lvl="1"/>
            <a:r>
              <a:rPr lang="en-US" dirty="0" smtClean="0"/>
              <a:t>Some of those contactors  may be rated for use with 120V AC</a:t>
            </a:r>
          </a:p>
          <a:p>
            <a:pPr lvl="1"/>
            <a:r>
              <a:rPr lang="en-US" dirty="0" smtClean="0"/>
              <a:t>If the heater has a contactor which will operate at 120V AC, this approach will work.</a:t>
            </a:r>
          </a:p>
          <a:p>
            <a:r>
              <a:rPr lang="en-US" dirty="0" smtClean="0"/>
              <a:t>A separate sauna controller has a timer, thermostat and possibly switches for internal lights for the sauna room</a:t>
            </a:r>
          </a:p>
          <a:p>
            <a:pPr lvl="1"/>
            <a:r>
              <a:rPr lang="en-US" dirty="0" smtClean="0"/>
              <a:t>With this approach, the timer is defeated in some fashion.  The output of the thermostat controls the contactor in series with the </a:t>
            </a:r>
            <a:r>
              <a:rPr lang="en-US" dirty="0" err="1" smtClean="0"/>
              <a:t>WiFi</a:t>
            </a:r>
            <a:r>
              <a:rPr lang="en-US" dirty="0" smtClean="0"/>
              <a:t> Smart switch to turn the heater on and off as the temperature sensor dictates.</a:t>
            </a:r>
          </a:p>
          <a:p>
            <a:pPr lvl="1"/>
            <a:r>
              <a:rPr lang="en-US" dirty="0" smtClean="0"/>
              <a:t>Details of timer bypass and switches for lighting are beyond the scope of this analysis and likely unique to any given heater/controller manufacture / model. </a:t>
            </a:r>
          </a:p>
          <a:p>
            <a:pPr lvl="1"/>
            <a:endParaRPr lang="en-US" dirty="0"/>
          </a:p>
          <a:p>
            <a:r>
              <a:rPr lang="en-US" dirty="0" smtClean="0"/>
              <a:t>Additional information is shown to allow visual display of Sauna status but is optional and unrelated to the use of a </a:t>
            </a:r>
            <a:r>
              <a:rPr lang="en-US" dirty="0" err="1" smtClean="0"/>
              <a:t>WiFi</a:t>
            </a:r>
            <a:r>
              <a:rPr lang="en-US" dirty="0" smtClean="0"/>
              <a:t> Smart switch to remotely control the sauna heater </a:t>
            </a:r>
            <a:endParaRPr lang="en-US" dirty="0"/>
          </a:p>
        </p:txBody>
      </p:sp>
    </p:spTree>
    <p:extLst>
      <p:ext uri="{BB962C8B-B14F-4D97-AF65-F5344CB8AC3E}">
        <p14:creationId xmlns:p14="http://schemas.microsoft.com/office/powerpoint/2010/main" val="2350214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4350" y="31333"/>
            <a:ext cx="10515600" cy="1325563"/>
          </a:xfrm>
        </p:spPr>
        <p:txBody>
          <a:bodyPr/>
          <a:lstStyle/>
          <a:p>
            <a:r>
              <a:rPr lang="en-US" dirty="0" smtClean="0"/>
              <a:t>Schematic diagram</a:t>
            </a:r>
            <a:br>
              <a:rPr lang="en-US" dirty="0" smtClean="0"/>
            </a:br>
            <a:r>
              <a:rPr lang="en-US" sz="2400" dirty="0" smtClean="0"/>
              <a:t>(Insertion of </a:t>
            </a:r>
            <a:r>
              <a:rPr lang="en-US" sz="2400" dirty="0" err="1" smtClean="0"/>
              <a:t>WiFi</a:t>
            </a:r>
            <a:r>
              <a:rPr lang="en-US" sz="2400" dirty="0" smtClean="0"/>
              <a:t> Smart switch in Contactor path)</a:t>
            </a:r>
            <a:endParaRPr lang="en-US" dirty="0"/>
          </a:p>
        </p:txBody>
      </p:sp>
      <p:sp>
        <p:nvSpPr>
          <p:cNvPr id="4" name="Rectangle 3"/>
          <p:cNvSpPr/>
          <p:nvPr/>
        </p:nvSpPr>
        <p:spPr>
          <a:xfrm>
            <a:off x="6326659" y="1690688"/>
            <a:ext cx="2211860" cy="1738312"/>
          </a:xfrm>
          <a:prstGeom prst="rect">
            <a:avLst/>
          </a:prstGeom>
          <a:noFill/>
          <a:ln w="349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508746" y="2823833"/>
            <a:ext cx="1955472" cy="646331"/>
          </a:xfrm>
          <a:prstGeom prst="rect">
            <a:avLst/>
          </a:prstGeom>
          <a:noFill/>
        </p:spPr>
        <p:txBody>
          <a:bodyPr wrap="none" rtlCol="0">
            <a:spAutoFit/>
          </a:bodyPr>
          <a:lstStyle/>
          <a:p>
            <a:r>
              <a:rPr lang="en-US" dirty="0" smtClean="0"/>
              <a:t>Sauna Controller</a:t>
            </a:r>
          </a:p>
          <a:p>
            <a:r>
              <a:rPr lang="en-US" dirty="0" smtClean="0"/>
              <a:t>(in changing room)</a:t>
            </a:r>
            <a:endParaRPr lang="en-US" dirty="0"/>
          </a:p>
        </p:txBody>
      </p:sp>
      <p:sp>
        <p:nvSpPr>
          <p:cNvPr id="6" name="Rectangle 5"/>
          <p:cNvSpPr/>
          <p:nvPr/>
        </p:nvSpPr>
        <p:spPr>
          <a:xfrm>
            <a:off x="2758430" y="1915285"/>
            <a:ext cx="1143340" cy="950148"/>
          </a:xfrm>
          <a:prstGeom prst="rect">
            <a:avLst/>
          </a:prstGeom>
          <a:noFill/>
          <a:ln w="349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2744768" y="1964724"/>
            <a:ext cx="1265090" cy="646331"/>
          </a:xfrm>
          <a:prstGeom prst="rect">
            <a:avLst/>
          </a:prstGeom>
          <a:noFill/>
        </p:spPr>
        <p:txBody>
          <a:bodyPr wrap="none" rtlCol="0">
            <a:spAutoFit/>
          </a:bodyPr>
          <a:lstStyle/>
          <a:p>
            <a:pPr algn="ctr"/>
            <a:r>
              <a:rPr lang="en-US" dirty="0" err="1" smtClean="0"/>
              <a:t>WiFi</a:t>
            </a:r>
            <a:r>
              <a:rPr lang="en-US" dirty="0" smtClean="0"/>
              <a:t> Smart </a:t>
            </a:r>
          </a:p>
          <a:p>
            <a:pPr algn="ctr"/>
            <a:r>
              <a:rPr lang="en-US" dirty="0" smtClean="0"/>
              <a:t>switch</a:t>
            </a:r>
            <a:endParaRPr lang="en-US" dirty="0"/>
          </a:p>
        </p:txBody>
      </p:sp>
      <p:cxnSp>
        <p:nvCxnSpPr>
          <p:cNvPr id="9" name="Straight Arrow Connector 8"/>
          <p:cNvCxnSpPr/>
          <p:nvPr/>
        </p:nvCxnSpPr>
        <p:spPr>
          <a:xfrm>
            <a:off x="1248229" y="2235200"/>
            <a:ext cx="1523999" cy="0"/>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734785" y="2005846"/>
            <a:ext cx="798285" cy="369332"/>
          </a:xfrm>
          <a:prstGeom prst="rect">
            <a:avLst/>
          </a:prstGeom>
          <a:noFill/>
        </p:spPr>
        <p:txBody>
          <a:bodyPr wrap="square" rtlCol="0">
            <a:spAutoFit/>
          </a:bodyPr>
          <a:lstStyle/>
          <a:p>
            <a:r>
              <a:rPr lang="en-US" smtClean="0"/>
              <a:t>L1</a:t>
            </a:r>
            <a:endParaRPr lang="en-US"/>
          </a:p>
        </p:txBody>
      </p:sp>
      <p:sp>
        <p:nvSpPr>
          <p:cNvPr id="11" name="Rectangle 10"/>
          <p:cNvSpPr/>
          <p:nvPr/>
        </p:nvSpPr>
        <p:spPr>
          <a:xfrm>
            <a:off x="6927551" y="1922262"/>
            <a:ext cx="1138704" cy="875012"/>
          </a:xfrm>
          <a:prstGeom prst="rect">
            <a:avLst/>
          </a:prstGeom>
          <a:noFill/>
          <a:ln w="349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Box 11"/>
          <p:cNvSpPr txBox="1"/>
          <p:nvPr/>
        </p:nvSpPr>
        <p:spPr>
          <a:xfrm>
            <a:off x="6866884" y="1918558"/>
            <a:ext cx="1267335" cy="369332"/>
          </a:xfrm>
          <a:prstGeom prst="rect">
            <a:avLst/>
          </a:prstGeom>
          <a:noFill/>
        </p:spPr>
        <p:txBody>
          <a:bodyPr wrap="none" rtlCol="0">
            <a:spAutoFit/>
          </a:bodyPr>
          <a:lstStyle/>
          <a:p>
            <a:r>
              <a:rPr lang="en-US" smtClean="0"/>
              <a:t>Thermostat</a:t>
            </a:r>
            <a:endParaRPr lang="en-US"/>
          </a:p>
        </p:txBody>
      </p:sp>
      <p:sp>
        <p:nvSpPr>
          <p:cNvPr id="13" name="Rectangle 12"/>
          <p:cNvSpPr/>
          <p:nvPr/>
        </p:nvSpPr>
        <p:spPr>
          <a:xfrm>
            <a:off x="7486482" y="379117"/>
            <a:ext cx="159657" cy="520246"/>
          </a:xfrm>
          <a:prstGeom prst="rect">
            <a:avLst/>
          </a:prstGeom>
          <a:noFill/>
          <a:ln w="349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p:cNvSpPr txBox="1"/>
          <p:nvPr/>
        </p:nvSpPr>
        <p:spPr>
          <a:xfrm>
            <a:off x="7676441" y="454574"/>
            <a:ext cx="2277739" cy="369332"/>
          </a:xfrm>
          <a:prstGeom prst="rect">
            <a:avLst/>
          </a:prstGeom>
          <a:noFill/>
        </p:spPr>
        <p:txBody>
          <a:bodyPr wrap="none" rtlCol="0">
            <a:spAutoFit/>
          </a:bodyPr>
          <a:lstStyle/>
          <a:p>
            <a:r>
              <a:rPr lang="en-US" dirty="0" smtClean="0"/>
              <a:t>Heat sensor (in sauna)</a:t>
            </a:r>
            <a:endParaRPr lang="en-US" dirty="0"/>
          </a:p>
        </p:txBody>
      </p:sp>
      <p:cxnSp>
        <p:nvCxnSpPr>
          <p:cNvPr id="15" name="Straight Arrow Connector 14"/>
          <p:cNvCxnSpPr>
            <a:stCxn id="13" idx="2"/>
          </p:cNvCxnSpPr>
          <p:nvPr/>
        </p:nvCxnSpPr>
        <p:spPr>
          <a:xfrm flipH="1">
            <a:off x="7566310" y="899363"/>
            <a:ext cx="1" cy="1036890"/>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endCxn id="11" idx="1"/>
          </p:cNvCxnSpPr>
          <p:nvPr/>
        </p:nvCxnSpPr>
        <p:spPr>
          <a:xfrm>
            <a:off x="3871903" y="2345449"/>
            <a:ext cx="3055648" cy="14319"/>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4193235" y="1977091"/>
            <a:ext cx="1505669" cy="369332"/>
          </a:xfrm>
          <a:prstGeom prst="rect">
            <a:avLst/>
          </a:prstGeom>
          <a:noFill/>
        </p:spPr>
        <p:txBody>
          <a:bodyPr wrap="none" rtlCol="0">
            <a:spAutoFit/>
          </a:bodyPr>
          <a:lstStyle/>
          <a:p>
            <a:r>
              <a:rPr lang="en-US" dirty="0" err="1" smtClean="0"/>
              <a:t>Turn-ON</a:t>
            </a:r>
            <a:r>
              <a:rPr lang="en-US" dirty="0" smtClean="0"/>
              <a:t> – (T)</a:t>
            </a:r>
            <a:endParaRPr lang="en-US" dirty="0"/>
          </a:p>
        </p:txBody>
      </p:sp>
      <p:cxnSp>
        <p:nvCxnSpPr>
          <p:cNvPr id="21" name="Straight Arrow Connector 20"/>
          <p:cNvCxnSpPr/>
          <p:nvPr/>
        </p:nvCxnSpPr>
        <p:spPr>
          <a:xfrm>
            <a:off x="1248228" y="2559844"/>
            <a:ext cx="1523999" cy="0"/>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778193" y="2321004"/>
            <a:ext cx="270480" cy="369332"/>
          </a:xfrm>
          <a:prstGeom prst="rect">
            <a:avLst/>
          </a:prstGeom>
          <a:noFill/>
        </p:spPr>
        <p:txBody>
          <a:bodyPr wrap="square" rtlCol="0">
            <a:spAutoFit/>
          </a:bodyPr>
          <a:lstStyle/>
          <a:p>
            <a:r>
              <a:rPr lang="en-US" dirty="0" smtClean="0"/>
              <a:t>N</a:t>
            </a:r>
            <a:endParaRPr lang="en-US" dirty="0"/>
          </a:p>
        </p:txBody>
      </p:sp>
      <p:sp>
        <p:nvSpPr>
          <p:cNvPr id="23" name="Rectangle 22"/>
          <p:cNvSpPr/>
          <p:nvPr/>
        </p:nvSpPr>
        <p:spPr>
          <a:xfrm>
            <a:off x="8358844" y="4322820"/>
            <a:ext cx="3450163" cy="2215954"/>
          </a:xfrm>
          <a:prstGeom prst="rect">
            <a:avLst/>
          </a:prstGeom>
          <a:noFill/>
          <a:ln w="349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Arrow Connector 23"/>
          <p:cNvCxnSpPr/>
          <p:nvPr/>
        </p:nvCxnSpPr>
        <p:spPr>
          <a:xfrm flipV="1">
            <a:off x="8045337" y="2334733"/>
            <a:ext cx="1120937" cy="1014"/>
          </a:xfrm>
          <a:prstGeom prst="straightConnector1">
            <a:avLst/>
          </a:prstGeom>
          <a:ln w="22225">
            <a:tailEnd type="none"/>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6282847" y="3797358"/>
            <a:ext cx="1660776" cy="369332"/>
          </a:xfrm>
          <a:prstGeom prst="rect">
            <a:avLst/>
          </a:prstGeom>
          <a:noFill/>
        </p:spPr>
        <p:txBody>
          <a:bodyPr wrap="none" rtlCol="0">
            <a:spAutoFit/>
          </a:bodyPr>
          <a:lstStyle/>
          <a:p>
            <a:r>
              <a:rPr lang="en-US" dirty="0" smtClean="0"/>
              <a:t>Call for Heat (C)</a:t>
            </a:r>
            <a:endParaRPr lang="en-US" dirty="0"/>
          </a:p>
        </p:txBody>
      </p:sp>
      <p:sp>
        <p:nvSpPr>
          <p:cNvPr id="26" name="Rectangle 25"/>
          <p:cNvSpPr/>
          <p:nvPr/>
        </p:nvSpPr>
        <p:spPr>
          <a:xfrm>
            <a:off x="8595691" y="4754563"/>
            <a:ext cx="1143340" cy="950148"/>
          </a:xfrm>
          <a:prstGeom prst="rect">
            <a:avLst/>
          </a:prstGeom>
          <a:noFill/>
          <a:ln w="349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p:cNvSpPr txBox="1"/>
          <p:nvPr/>
        </p:nvSpPr>
        <p:spPr>
          <a:xfrm>
            <a:off x="8612786" y="4998592"/>
            <a:ext cx="1109150" cy="369332"/>
          </a:xfrm>
          <a:prstGeom prst="rect">
            <a:avLst/>
          </a:prstGeom>
          <a:noFill/>
        </p:spPr>
        <p:txBody>
          <a:bodyPr wrap="none" rtlCol="0">
            <a:spAutoFit/>
          </a:bodyPr>
          <a:lstStyle/>
          <a:p>
            <a:r>
              <a:rPr lang="en-US" dirty="0"/>
              <a:t>C</a:t>
            </a:r>
            <a:r>
              <a:rPr lang="en-US" dirty="0" smtClean="0"/>
              <a:t>ontactor</a:t>
            </a:r>
            <a:endParaRPr lang="en-US" dirty="0"/>
          </a:p>
        </p:txBody>
      </p:sp>
      <p:cxnSp>
        <p:nvCxnSpPr>
          <p:cNvPr id="28" name="Straight Arrow Connector 27"/>
          <p:cNvCxnSpPr>
            <a:endCxn id="26" idx="0"/>
          </p:cNvCxnSpPr>
          <p:nvPr/>
        </p:nvCxnSpPr>
        <p:spPr>
          <a:xfrm>
            <a:off x="9166274" y="2340589"/>
            <a:ext cx="1087" cy="2413974"/>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31" name="TextBox 30"/>
          <p:cNvSpPr txBox="1"/>
          <p:nvPr/>
        </p:nvSpPr>
        <p:spPr>
          <a:xfrm>
            <a:off x="8864085" y="6124510"/>
            <a:ext cx="823110" cy="369332"/>
          </a:xfrm>
          <a:prstGeom prst="rect">
            <a:avLst/>
          </a:prstGeom>
          <a:noFill/>
        </p:spPr>
        <p:txBody>
          <a:bodyPr wrap="none" rtlCol="0">
            <a:spAutoFit/>
          </a:bodyPr>
          <a:lstStyle/>
          <a:p>
            <a:r>
              <a:rPr lang="en-US" dirty="0" smtClean="0"/>
              <a:t>Heater</a:t>
            </a:r>
            <a:endParaRPr lang="en-US" dirty="0"/>
          </a:p>
        </p:txBody>
      </p:sp>
      <p:cxnSp>
        <p:nvCxnSpPr>
          <p:cNvPr id="32" name="Straight Arrow Connector 31"/>
          <p:cNvCxnSpPr/>
          <p:nvPr/>
        </p:nvCxnSpPr>
        <p:spPr>
          <a:xfrm>
            <a:off x="2152667" y="5026995"/>
            <a:ext cx="6443024" cy="0"/>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flipH="1">
            <a:off x="2152667" y="2287890"/>
            <a:ext cx="21493" cy="2763392"/>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p:nvPr/>
        </p:nvCxnSpPr>
        <p:spPr>
          <a:xfrm>
            <a:off x="1779942" y="5929308"/>
            <a:ext cx="7387419" cy="0"/>
          </a:xfrm>
          <a:prstGeom prst="straightConnector1">
            <a:avLst/>
          </a:prstGeom>
          <a:ln w="22225">
            <a:headEnd type="none"/>
            <a:tailEnd type="none"/>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flipH="1">
            <a:off x="1779942" y="2559844"/>
            <a:ext cx="46695" cy="3369464"/>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a:endCxn id="26" idx="2"/>
          </p:cNvCxnSpPr>
          <p:nvPr/>
        </p:nvCxnSpPr>
        <p:spPr>
          <a:xfrm flipV="1">
            <a:off x="9167361" y="5704711"/>
            <a:ext cx="0" cy="224597"/>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a:off x="1248228" y="5424729"/>
            <a:ext cx="7347463" cy="27450"/>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a:off x="741438" y="5211661"/>
            <a:ext cx="798285" cy="369332"/>
          </a:xfrm>
          <a:prstGeom prst="rect">
            <a:avLst/>
          </a:prstGeom>
          <a:noFill/>
        </p:spPr>
        <p:txBody>
          <a:bodyPr wrap="square" rtlCol="0">
            <a:spAutoFit/>
          </a:bodyPr>
          <a:lstStyle/>
          <a:p>
            <a:r>
              <a:rPr lang="en-US" dirty="0" smtClean="0"/>
              <a:t>L2</a:t>
            </a:r>
            <a:endParaRPr lang="en-US" dirty="0"/>
          </a:p>
        </p:txBody>
      </p:sp>
      <p:sp>
        <p:nvSpPr>
          <p:cNvPr id="48" name="TextBox 47"/>
          <p:cNvSpPr txBox="1"/>
          <p:nvPr/>
        </p:nvSpPr>
        <p:spPr>
          <a:xfrm>
            <a:off x="1367944" y="5934151"/>
            <a:ext cx="5874685" cy="923330"/>
          </a:xfrm>
          <a:prstGeom prst="rect">
            <a:avLst/>
          </a:prstGeom>
          <a:noFill/>
        </p:spPr>
        <p:txBody>
          <a:bodyPr wrap="none" rtlCol="0">
            <a:spAutoFit/>
          </a:bodyPr>
          <a:lstStyle/>
          <a:p>
            <a:r>
              <a:rPr lang="en-US" dirty="0" smtClean="0"/>
              <a:t>For simplification of drawing, ground connections not shown</a:t>
            </a:r>
          </a:p>
          <a:p>
            <a:r>
              <a:rPr lang="en-US" dirty="0" smtClean="0"/>
              <a:t>Voltage of all lines are 120V AC relative to Neutral (N)</a:t>
            </a:r>
          </a:p>
          <a:p>
            <a:r>
              <a:rPr lang="en-US" dirty="0" smtClean="0"/>
              <a:t>L1-to-L2 Voltage is 240V AC</a:t>
            </a:r>
            <a:endParaRPr lang="en-US" dirty="0"/>
          </a:p>
        </p:txBody>
      </p:sp>
      <p:sp>
        <p:nvSpPr>
          <p:cNvPr id="51" name="Rectangle 50"/>
          <p:cNvSpPr/>
          <p:nvPr/>
        </p:nvSpPr>
        <p:spPr>
          <a:xfrm>
            <a:off x="10256235" y="4653547"/>
            <a:ext cx="1143340" cy="1602109"/>
          </a:xfrm>
          <a:prstGeom prst="rect">
            <a:avLst/>
          </a:prstGeom>
          <a:noFill/>
          <a:ln w="349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TextBox 51"/>
          <p:cNvSpPr txBox="1"/>
          <p:nvPr/>
        </p:nvSpPr>
        <p:spPr>
          <a:xfrm>
            <a:off x="10308071" y="5058380"/>
            <a:ext cx="1051442" cy="646331"/>
          </a:xfrm>
          <a:prstGeom prst="rect">
            <a:avLst/>
          </a:prstGeom>
          <a:noFill/>
        </p:spPr>
        <p:txBody>
          <a:bodyPr wrap="none" rtlCol="0">
            <a:spAutoFit/>
          </a:bodyPr>
          <a:lstStyle/>
          <a:p>
            <a:r>
              <a:rPr lang="en-US" dirty="0" smtClean="0"/>
              <a:t>Heating </a:t>
            </a:r>
          </a:p>
          <a:p>
            <a:r>
              <a:rPr lang="en-US" dirty="0" smtClean="0"/>
              <a:t>Elements</a:t>
            </a:r>
            <a:endParaRPr lang="en-US" dirty="0"/>
          </a:p>
        </p:txBody>
      </p:sp>
      <p:cxnSp>
        <p:nvCxnSpPr>
          <p:cNvPr id="54" name="Straight Connector 53"/>
          <p:cNvCxnSpPr/>
          <p:nvPr/>
        </p:nvCxnSpPr>
        <p:spPr>
          <a:xfrm>
            <a:off x="9736402" y="4998592"/>
            <a:ext cx="502738" cy="0"/>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a:off x="9745602" y="5181679"/>
            <a:ext cx="502738" cy="0"/>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a:off x="9753497" y="5393698"/>
            <a:ext cx="502738" cy="0"/>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a:off x="9762697" y="5609396"/>
            <a:ext cx="502738" cy="0"/>
          </a:xfrm>
          <a:prstGeom prst="line">
            <a:avLst/>
          </a:prstGeom>
          <a:ln w="22225"/>
        </p:spPr>
        <p:style>
          <a:lnRef idx="1">
            <a:schemeClr val="accent1"/>
          </a:lnRef>
          <a:fillRef idx="0">
            <a:schemeClr val="accent1"/>
          </a:fillRef>
          <a:effectRef idx="0">
            <a:schemeClr val="accent1"/>
          </a:effectRef>
          <a:fontRef idx="minor">
            <a:schemeClr val="tx1"/>
          </a:fontRef>
        </p:style>
      </p:cxnSp>
      <p:sp>
        <p:nvSpPr>
          <p:cNvPr id="60" name="Oval 59"/>
          <p:cNvSpPr/>
          <p:nvPr/>
        </p:nvSpPr>
        <p:spPr>
          <a:xfrm>
            <a:off x="1761372" y="2500294"/>
            <a:ext cx="114485" cy="11425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2" name="Picture 61"/>
          <p:cNvPicPr>
            <a:picLocks noChangeAspect="1"/>
          </p:cNvPicPr>
          <p:nvPr/>
        </p:nvPicPr>
        <p:blipFill>
          <a:blip r:embed="rId2"/>
          <a:stretch>
            <a:fillRect/>
          </a:stretch>
        </p:blipFill>
        <p:spPr>
          <a:xfrm>
            <a:off x="2090810" y="2169979"/>
            <a:ext cx="145208" cy="132007"/>
          </a:xfrm>
          <a:prstGeom prst="rect">
            <a:avLst/>
          </a:prstGeom>
        </p:spPr>
      </p:pic>
      <p:sp>
        <p:nvSpPr>
          <p:cNvPr id="63" name="TextBox 62"/>
          <p:cNvSpPr txBox="1"/>
          <p:nvPr/>
        </p:nvSpPr>
        <p:spPr>
          <a:xfrm>
            <a:off x="7217384" y="5026995"/>
            <a:ext cx="964303" cy="369332"/>
          </a:xfrm>
          <a:prstGeom prst="rect">
            <a:avLst/>
          </a:prstGeom>
          <a:noFill/>
        </p:spPr>
        <p:txBody>
          <a:bodyPr wrap="none" rtlCol="0">
            <a:spAutoFit/>
          </a:bodyPr>
          <a:lstStyle/>
          <a:p>
            <a:r>
              <a:rPr lang="en-US" smtClean="0"/>
              <a:t>240 VAC</a:t>
            </a:r>
            <a:endParaRPr lang="en-US"/>
          </a:p>
        </p:txBody>
      </p:sp>
      <p:sp>
        <p:nvSpPr>
          <p:cNvPr id="64" name="TextBox 63"/>
          <p:cNvSpPr txBox="1"/>
          <p:nvPr/>
        </p:nvSpPr>
        <p:spPr>
          <a:xfrm>
            <a:off x="8524303" y="1971258"/>
            <a:ext cx="964303" cy="369332"/>
          </a:xfrm>
          <a:prstGeom prst="rect">
            <a:avLst/>
          </a:prstGeom>
          <a:noFill/>
        </p:spPr>
        <p:txBody>
          <a:bodyPr wrap="none" rtlCol="0">
            <a:spAutoFit/>
          </a:bodyPr>
          <a:lstStyle/>
          <a:p>
            <a:r>
              <a:rPr lang="en-US" smtClean="0"/>
              <a:t>120 VAC</a:t>
            </a:r>
            <a:endParaRPr lang="en-US"/>
          </a:p>
        </p:txBody>
      </p:sp>
      <p:sp>
        <p:nvSpPr>
          <p:cNvPr id="85" name="Rectangle 84"/>
          <p:cNvSpPr/>
          <p:nvPr/>
        </p:nvSpPr>
        <p:spPr>
          <a:xfrm>
            <a:off x="3773405" y="3440785"/>
            <a:ext cx="1700246" cy="1345224"/>
          </a:xfrm>
          <a:prstGeom prst="rect">
            <a:avLst/>
          </a:prstGeom>
          <a:noFill/>
          <a:ln w="349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6" name="Straight Arrow Connector 85"/>
          <p:cNvCxnSpPr/>
          <p:nvPr/>
        </p:nvCxnSpPr>
        <p:spPr>
          <a:xfrm>
            <a:off x="4666548" y="2367220"/>
            <a:ext cx="1087" cy="1099958"/>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cxnSp>
        <p:nvCxnSpPr>
          <p:cNvPr id="88" name="Straight Arrow Connector 87"/>
          <p:cNvCxnSpPr/>
          <p:nvPr/>
        </p:nvCxnSpPr>
        <p:spPr>
          <a:xfrm flipH="1">
            <a:off x="5473651" y="3848100"/>
            <a:ext cx="3692623" cy="10655"/>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cxnSp>
        <p:nvCxnSpPr>
          <p:cNvPr id="93" name="Straight Arrow Connector 92"/>
          <p:cNvCxnSpPr/>
          <p:nvPr/>
        </p:nvCxnSpPr>
        <p:spPr>
          <a:xfrm>
            <a:off x="2152667" y="3848100"/>
            <a:ext cx="1620738" cy="10655"/>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cxnSp>
        <p:nvCxnSpPr>
          <p:cNvPr id="95" name="Straight Arrow Connector 94"/>
          <p:cNvCxnSpPr/>
          <p:nvPr/>
        </p:nvCxnSpPr>
        <p:spPr>
          <a:xfrm>
            <a:off x="1779942" y="4256488"/>
            <a:ext cx="1993463" cy="9582"/>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105" name="Oval 104"/>
          <p:cNvSpPr/>
          <p:nvPr/>
        </p:nvSpPr>
        <p:spPr>
          <a:xfrm>
            <a:off x="2104087" y="3770456"/>
            <a:ext cx="114485" cy="11425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Oval 105"/>
          <p:cNvSpPr/>
          <p:nvPr/>
        </p:nvSpPr>
        <p:spPr>
          <a:xfrm>
            <a:off x="9103937" y="3770455"/>
            <a:ext cx="114485" cy="11425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Oval 106"/>
          <p:cNvSpPr/>
          <p:nvPr/>
        </p:nvSpPr>
        <p:spPr>
          <a:xfrm>
            <a:off x="1722699" y="4187447"/>
            <a:ext cx="114485" cy="11425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Oval 107"/>
          <p:cNvSpPr/>
          <p:nvPr/>
        </p:nvSpPr>
        <p:spPr>
          <a:xfrm>
            <a:off x="4594128" y="2295891"/>
            <a:ext cx="114485" cy="11425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TextBox 110"/>
          <p:cNvSpPr txBox="1"/>
          <p:nvPr/>
        </p:nvSpPr>
        <p:spPr>
          <a:xfrm>
            <a:off x="4009858" y="3538415"/>
            <a:ext cx="1021433" cy="1200329"/>
          </a:xfrm>
          <a:prstGeom prst="rect">
            <a:avLst/>
          </a:prstGeom>
          <a:noFill/>
        </p:spPr>
        <p:txBody>
          <a:bodyPr wrap="none" rtlCol="0">
            <a:spAutoFit/>
          </a:bodyPr>
          <a:lstStyle/>
          <a:p>
            <a:pPr algn="ctr"/>
            <a:r>
              <a:rPr lang="en-US" dirty="0" smtClean="0"/>
              <a:t>Optional</a:t>
            </a:r>
          </a:p>
          <a:p>
            <a:pPr algn="ctr"/>
            <a:r>
              <a:rPr lang="en-US" dirty="0" smtClean="0"/>
              <a:t>Sauna</a:t>
            </a:r>
          </a:p>
          <a:p>
            <a:pPr algn="ctr"/>
            <a:r>
              <a:rPr lang="en-US" dirty="0" smtClean="0"/>
              <a:t>Status</a:t>
            </a:r>
          </a:p>
          <a:p>
            <a:pPr algn="ctr"/>
            <a:r>
              <a:rPr lang="en-US" dirty="0" smtClean="0"/>
              <a:t>Signaling</a:t>
            </a:r>
          </a:p>
        </p:txBody>
      </p:sp>
      <p:sp>
        <p:nvSpPr>
          <p:cNvPr id="112" name="Rectangle 111"/>
          <p:cNvSpPr/>
          <p:nvPr/>
        </p:nvSpPr>
        <p:spPr>
          <a:xfrm>
            <a:off x="255039" y="1327350"/>
            <a:ext cx="3494739" cy="461665"/>
          </a:xfrm>
          <a:prstGeom prst="rect">
            <a:avLst/>
          </a:prstGeom>
        </p:spPr>
        <p:txBody>
          <a:bodyPr wrap="none">
            <a:spAutoFit/>
          </a:bodyPr>
          <a:lstStyle/>
          <a:p>
            <a:r>
              <a:rPr lang="en-US" sz="2400" smtClean="0"/>
              <a:t>“</a:t>
            </a:r>
            <a:r>
              <a:rPr lang="en-US" sz="2400" i="1" smtClean="0"/>
              <a:t>Alexa, turn on the Sauna</a:t>
            </a:r>
            <a:r>
              <a:rPr lang="en-US" sz="2400" smtClean="0"/>
              <a:t>”</a:t>
            </a:r>
            <a:endParaRPr lang="en-US" sz="2400"/>
          </a:p>
        </p:txBody>
      </p:sp>
      <p:sp>
        <p:nvSpPr>
          <p:cNvPr id="113" name="Oval 112"/>
          <p:cNvSpPr/>
          <p:nvPr/>
        </p:nvSpPr>
        <p:spPr>
          <a:xfrm>
            <a:off x="5017483" y="3508725"/>
            <a:ext cx="355167" cy="365627"/>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Oval 113"/>
          <p:cNvSpPr/>
          <p:nvPr/>
        </p:nvSpPr>
        <p:spPr>
          <a:xfrm>
            <a:off x="5010776" y="3930312"/>
            <a:ext cx="355167" cy="365627"/>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Oval 114"/>
          <p:cNvSpPr/>
          <p:nvPr/>
        </p:nvSpPr>
        <p:spPr>
          <a:xfrm>
            <a:off x="5010776" y="4342339"/>
            <a:ext cx="355167" cy="365627"/>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TextBox 115"/>
          <p:cNvSpPr txBox="1"/>
          <p:nvPr/>
        </p:nvSpPr>
        <p:spPr>
          <a:xfrm>
            <a:off x="10025852" y="2057615"/>
            <a:ext cx="2054011" cy="2031325"/>
          </a:xfrm>
          <a:prstGeom prst="rect">
            <a:avLst/>
          </a:prstGeom>
          <a:noFill/>
        </p:spPr>
        <p:txBody>
          <a:bodyPr wrap="square" rtlCol="0">
            <a:spAutoFit/>
          </a:bodyPr>
          <a:lstStyle/>
          <a:p>
            <a:r>
              <a:rPr lang="en-US" dirty="0" smtClean="0"/>
              <a:t>Many details of heater removed for clarity (e.g., grounding, over temp limit switch, heating element configuration, etc.)</a:t>
            </a:r>
            <a:endParaRPr lang="en-US" dirty="0"/>
          </a:p>
        </p:txBody>
      </p:sp>
    </p:spTree>
    <p:extLst>
      <p:ext uri="{BB962C8B-B14F-4D97-AF65-F5344CB8AC3E}">
        <p14:creationId xmlns:p14="http://schemas.microsoft.com/office/powerpoint/2010/main" val="18410236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0423" y="175061"/>
            <a:ext cx="10515600" cy="1108059"/>
          </a:xfrm>
        </p:spPr>
        <p:txBody>
          <a:bodyPr>
            <a:normAutofit fontScale="90000"/>
          </a:bodyPr>
          <a:lstStyle/>
          <a:p>
            <a:r>
              <a:rPr lang="en-US" dirty="0" smtClean="0"/>
              <a:t>Sauna Status Signaling (Optional)</a:t>
            </a:r>
            <a:br>
              <a:rPr lang="en-US" dirty="0" smtClean="0"/>
            </a:br>
            <a:r>
              <a:rPr lang="en-US" dirty="0" smtClean="0"/>
              <a:t>State Diagram</a:t>
            </a:r>
            <a:endParaRPr lang="en-US" dirty="0"/>
          </a:p>
        </p:txBody>
      </p:sp>
      <p:sp>
        <p:nvSpPr>
          <p:cNvPr id="14" name="TextBox 13"/>
          <p:cNvSpPr txBox="1"/>
          <p:nvPr/>
        </p:nvSpPr>
        <p:spPr>
          <a:xfrm>
            <a:off x="141275" y="2825446"/>
            <a:ext cx="2662228" cy="1631216"/>
          </a:xfrm>
          <a:prstGeom prst="rect">
            <a:avLst/>
          </a:prstGeom>
          <a:noFill/>
        </p:spPr>
        <p:txBody>
          <a:bodyPr wrap="square" rtlCol="0">
            <a:spAutoFit/>
          </a:bodyPr>
          <a:lstStyle/>
          <a:p>
            <a:r>
              <a:rPr lang="en-US" sz="2000" dirty="0" smtClean="0"/>
              <a:t>T = Turn ON, </a:t>
            </a:r>
          </a:p>
          <a:p>
            <a:r>
              <a:rPr lang="en-US" sz="2000" dirty="0" smtClean="0"/>
              <a:t>!T =Turn OFF (not ON)</a:t>
            </a:r>
          </a:p>
          <a:p>
            <a:r>
              <a:rPr lang="en-US" sz="2000" dirty="0" smtClean="0"/>
              <a:t>C = Call for Heat/ Cycle</a:t>
            </a:r>
          </a:p>
          <a:p>
            <a:r>
              <a:rPr lang="en-US" sz="2000" dirty="0" smtClean="0"/>
              <a:t>!C = Not calling for heat</a:t>
            </a:r>
          </a:p>
          <a:p>
            <a:r>
              <a:rPr lang="en-US" sz="2000" dirty="0" smtClean="0"/>
              <a:t>T*C = T AND C</a:t>
            </a:r>
          </a:p>
        </p:txBody>
      </p:sp>
      <p:sp>
        <p:nvSpPr>
          <p:cNvPr id="15" name="TextBox 14"/>
          <p:cNvSpPr txBox="1"/>
          <p:nvPr/>
        </p:nvSpPr>
        <p:spPr>
          <a:xfrm>
            <a:off x="401366" y="5309333"/>
            <a:ext cx="2551362" cy="1200329"/>
          </a:xfrm>
          <a:prstGeom prst="rect">
            <a:avLst/>
          </a:prstGeom>
          <a:noFill/>
        </p:spPr>
        <p:txBody>
          <a:bodyPr wrap="square" rtlCol="0">
            <a:spAutoFit/>
          </a:bodyPr>
          <a:lstStyle/>
          <a:p>
            <a:r>
              <a:rPr lang="en-US" sz="2400" dirty="0" smtClean="0"/>
              <a:t>States reflect color of light lit while in a given state</a:t>
            </a:r>
            <a:endParaRPr lang="en-US" sz="2400" dirty="0"/>
          </a:p>
        </p:txBody>
      </p:sp>
      <p:sp>
        <p:nvSpPr>
          <p:cNvPr id="4" name="Oval 3"/>
          <p:cNvSpPr/>
          <p:nvPr/>
        </p:nvSpPr>
        <p:spPr>
          <a:xfrm>
            <a:off x="3266880" y="2085594"/>
            <a:ext cx="1073813" cy="101021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RED</a:t>
            </a:r>
            <a:endParaRPr lang="en-US" dirty="0">
              <a:solidFill>
                <a:schemeClr val="tx1"/>
              </a:solidFill>
            </a:endParaRPr>
          </a:p>
        </p:txBody>
      </p:sp>
      <p:sp>
        <p:nvSpPr>
          <p:cNvPr id="5" name="Oval 4"/>
          <p:cNvSpPr/>
          <p:nvPr/>
        </p:nvSpPr>
        <p:spPr>
          <a:xfrm>
            <a:off x="4340693" y="4585093"/>
            <a:ext cx="1073813" cy="1010218"/>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Green</a:t>
            </a:r>
            <a:endParaRPr lang="en-US" dirty="0">
              <a:solidFill>
                <a:schemeClr val="tx1"/>
              </a:solidFill>
            </a:endParaRPr>
          </a:p>
        </p:txBody>
      </p:sp>
      <p:sp>
        <p:nvSpPr>
          <p:cNvPr id="6" name="Oval 5"/>
          <p:cNvSpPr/>
          <p:nvPr/>
        </p:nvSpPr>
        <p:spPr>
          <a:xfrm>
            <a:off x="6962795" y="2451008"/>
            <a:ext cx="1136244" cy="1035473"/>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mtClean="0">
                <a:solidFill>
                  <a:schemeClr val="tx1"/>
                </a:solidFill>
              </a:rPr>
              <a:t>Yellow</a:t>
            </a:r>
            <a:endParaRPr lang="en-US">
              <a:solidFill>
                <a:schemeClr val="tx1"/>
              </a:solidFill>
            </a:endParaRPr>
          </a:p>
        </p:txBody>
      </p:sp>
      <p:sp>
        <p:nvSpPr>
          <p:cNvPr id="7" name="Arc 6"/>
          <p:cNvSpPr/>
          <p:nvPr/>
        </p:nvSpPr>
        <p:spPr>
          <a:xfrm rot="346535">
            <a:off x="4224683" y="1840909"/>
            <a:ext cx="3046633" cy="1093179"/>
          </a:xfrm>
          <a:prstGeom prst="arc">
            <a:avLst>
              <a:gd name="adj1" fmla="val 10677465"/>
              <a:gd name="adj2" fmla="val 0"/>
            </a:avLst>
          </a:prstGeom>
          <a:ln w="28575">
            <a:tailEnd type="stealt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 name="Arc 7"/>
          <p:cNvSpPr/>
          <p:nvPr/>
        </p:nvSpPr>
        <p:spPr>
          <a:xfrm rot="11465958">
            <a:off x="4253579" y="2539757"/>
            <a:ext cx="3046633" cy="1093179"/>
          </a:xfrm>
          <a:prstGeom prst="arc">
            <a:avLst>
              <a:gd name="adj1" fmla="val 10876584"/>
              <a:gd name="adj2" fmla="val 21454120"/>
            </a:avLst>
          </a:prstGeom>
          <a:ln w="28575">
            <a:tailEnd type="stealt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 name="Arc 8"/>
          <p:cNvSpPr/>
          <p:nvPr/>
        </p:nvSpPr>
        <p:spPr>
          <a:xfrm rot="8498193">
            <a:off x="5045869" y="3827185"/>
            <a:ext cx="3046633" cy="1093179"/>
          </a:xfrm>
          <a:prstGeom prst="arc">
            <a:avLst>
              <a:gd name="adj1" fmla="val 10876584"/>
              <a:gd name="adj2" fmla="val 0"/>
            </a:avLst>
          </a:prstGeom>
          <a:ln w="28575">
            <a:tailEnd type="stealt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 name="Arc 9"/>
          <p:cNvSpPr/>
          <p:nvPr/>
        </p:nvSpPr>
        <p:spPr>
          <a:xfrm rot="14918762">
            <a:off x="2705507" y="3492374"/>
            <a:ext cx="2512192" cy="1075023"/>
          </a:xfrm>
          <a:prstGeom prst="arc">
            <a:avLst>
              <a:gd name="adj1" fmla="val 10876584"/>
              <a:gd name="adj2" fmla="val 21200903"/>
            </a:avLst>
          </a:prstGeom>
          <a:ln w="28575">
            <a:tailEnd type="stealt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Arc 10"/>
          <p:cNvSpPr/>
          <p:nvPr/>
        </p:nvSpPr>
        <p:spPr>
          <a:xfrm rot="20223229">
            <a:off x="2778331" y="1614161"/>
            <a:ext cx="718956" cy="1042830"/>
          </a:xfrm>
          <a:prstGeom prst="arc">
            <a:avLst>
              <a:gd name="adj1" fmla="val 5947617"/>
              <a:gd name="adj2" fmla="val 1580743"/>
            </a:avLst>
          </a:prstGeom>
          <a:ln w="28575">
            <a:tailEnd type="stealt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 name="Arc 11"/>
          <p:cNvSpPr/>
          <p:nvPr/>
        </p:nvSpPr>
        <p:spPr>
          <a:xfrm rot="14092553">
            <a:off x="4176620" y="5294094"/>
            <a:ext cx="727105" cy="1031143"/>
          </a:xfrm>
          <a:prstGeom prst="arc">
            <a:avLst>
              <a:gd name="adj1" fmla="val 5947617"/>
              <a:gd name="adj2" fmla="val 1580743"/>
            </a:avLst>
          </a:prstGeom>
          <a:ln w="28575">
            <a:tailEnd type="stealt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Arc 12"/>
          <p:cNvSpPr/>
          <p:nvPr/>
        </p:nvSpPr>
        <p:spPr>
          <a:xfrm rot="4352968">
            <a:off x="7767010" y="1851188"/>
            <a:ext cx="727105" cy="1031143"/>
          </a:xfrm>
          <a:prstGeom prst="arc">
            <a:avLst>
              <a:gd name="adj1" fmla="val 5947617"/>
              <a:gd name="adj2" fmla="val 1580743"/>
            </a:avLst>
          </a:prstGeom>
          <a:ln w="28575">
            <a:tailEnd type="stealt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3" name="TextBox 22"/>
          <p:cNvSpPr txBox="1"/>
          <p:nvPr/>
        </p:nvSpPr>
        <p:spPr>
          <a:xfrm>
            <a:off x="2845931" y="1679960"/>
            <a:ext cx="509369" cy="581447"/>
          </a:xfrm>
          <a:prstGeom prst="rect">
            <a:avLst/>
          </a:prstGeom>
          <a:noFill/>
        </p:spPr>
        <p:txBody>
          <a:bodyPr wrap="none" rtlCol="0">
            <a:spAutoFit/>
          </a:bodyPr>
          <a:lstStyle/>
          <a:p>
            <a:r>
              <a:rPr lang="en-US" sz="3200" dirty="0" smtClean="0"/>
              <a:t>!T</a:t>
            </a:r>
            <a:endParaRPr lang="en-US" sz="3200" dirty="0"/>
          </a:p>
        </p:txBody>
      </p:sp>
      <p:sp>
        <p:nvSpPr>
          <p:cNvPr id="24" name="TextBox 23"/>
          <p:cNvSpPr txBox="1"/>
          <p:nvPr/>
        </p:nvSpPr>
        <p:spPr>
          <a:xfrm>
            <a:off x="5234888" y="1828656"/>
            <a:ext cx="796204" cy="581447"/>
          </a:xfrm>
          <a:prstGeom prst="rect">
            <a:avLst/>
          </a:prstGeom>
          <a:noFill/>
        </p:spPr>
        <p:txBody>
          <a:bodyPr wrap="none" rtlCol="0">
            <a:spAutoFit/>
          </a:bodyPr>
          <a:lstStyle/>
          <a:p>
            <a:r>
              <a:rPr lang="en-US" sz="3200" dirty="0" smtClean="0"/>
              <a:t>T*C</a:t>
            </a:r>
            <a:endParaRPr lang="en-US" sz="3200" dirty="0"/>
          </a:p>
        </p:txBody>
      </p:sp>
      <p:sp>
        <p:nvSpPr>
          <p:cNvPr id="25" name="TextBox 24"/>
          <p:cNvSpPr txBox="1"/>
          <p:nvPr/>
        </p:nvSpPr>
        <p:spPr>
          <a:xfrm>
            <a:off x="7767768" y="2009256"/>
            <a:ext cx="796204" cy="581447"/>
          </a:xfrm>
          <a:prstGeom prst="rect">
            <a:avLst/>
          </a:prstGeom>
          <a:noFill/>
        </p:spPr>
        <p:txBody>
          <a:bodyPr wrap="none" rtlCol="0">
            <a:spAutoFit/>
          </a:bodyPr>
          <a:lstStyle/>
          <a:p>
            <a:r>
              <a:rPr lang="en-US" sz="3200" smtClean="0"/>
              <a:t>T*C</a:t>
            </a:r>
            <a:endParaRPr lang="en-US" sz="3200"/>
          </a:p>
        </p:txBody>
      </p:sp>
      <p:sp>
        <p:nvSpPr>
          <p:cNvPr id="26" name="TextBox 25"/>
          <p:cNvSpPr txBox="1"/>
          <p:nvPr/>
        </p:nvSpPr>
        <p:spPr>
          <a:xfrm>
            <a:off x="6573791" y="4243079"/>
            <a:ext cx="528281" cy="581447"/>
          </a:xfrm>
          <a:prstGeom prst="rect">
            <a:avLst/>
          </a:prstGeom>
          <a:noFill/>
        </p:spPr>
        <p:txBody>
          <a:bodyPr wrap="none" rtlCol="0">
            <a:spAutoFit/>
          </a:bodyPr>
          <a:lstStyle/>
          <a:p>
            <a:r>
              <a:rPr lang="en-US" sz="3200" dirty="0" smtClean="0"/>
              <a:t>!C</a:t>
            </a:r>
            <a:endParaRPr lang="en-US" sz="3200" dirty="0"/>
          </a:p>
        </p:txBody>
      </p:sp>
      <p:sp>
        <p:nvSpPr>
          <p:cNvPr id="27" name="TextBox 26"/>
          <p:cNvSpPr txBox="1"/>
          <p:nvPr/>
        </p:nvSpPr>
        <p:spPr>
          <a:xfrm>
            <a:off x="2952728" y="3982641"/>
            <a:ext cx="509369" cy="581447"/>
          </a:xfrm>
          <a:prstGeom prst="rect">
            <a:avLst/>
          </a:prstGeom>
          <a:noFill/>
        </p:spPr>
        <p:txBody>
          <a:bodyPr wrap="none" rtlCol="0">
            <a:spAutoFit/>
          </a:bodyPr>
          <a:lstStyle/>
          <a:p>
            <a:r>
              <a:rPr lang="en-US" sz="3200" dirty="0" smtClean="0"/>
              <a:t>!T</a:t>
            </a:r>
            <a:endParaRPr lang="en-US" sz="3200" dirty="0"/>
          </a:p>
        </p:txBody>
      </p:sp>
      <p:sp>
        <p:nvSpPr>
          <p:cNvPr id="28" name="TextBox 27"/>
          <p:cNvSpPr txBox="1"/>
          <p:nvPr/>
        </p:nvSpPr>
        <p:spPr>
          <a:xfrm>
            <a:off x="5522210" y="3033728"/>
            <a:ext cx="509369" cy="581447"/>
          </a:xfrm>
          <a:prstGeom prst="rect">
            <a:avLst/>
          </a:prstGeom>
          <a:noFill/>
        </p:spPr>
        <p:txBody>
          <a:bodyPr wrap="none" rtlCol="0">
            <a:spAutoFit/>
          </a:bodyPr>
          <a:lstStyle/>
          <a:p>
            <a:r>
              <a:rPr lang="en-US" sz="3200" dirty="0" smtClean="0"/>
              <a:t>!T</a:t>
            </a:r>
            <a:endParaRPr lang="en-US" sz="3200" dirty="0"/>
          </a:p>
        </p:txBody>
      </p:sp>
      <p:sp>
        <p:nvSpPr>
          <p:cNvPr id="29" name="TextBox 28"/>
          <p:cNvSpPr txBox="1"/>
          <p:nvPr/>
        </p:nvSpPr>
        <p:spPr>
          <a:xfrm>
            <a:off x="4270307" y="5641088"/>
            <a:ext cx="378560" cy="581447"/>
          </a:xfrm>
          <a:prstGeom prst="rect">
            <a:avLst/>
          </a:prstGeom>
          <a:noFill/>
        </p:spPr>
        <p:txBody>
          <a:bodyPr wrap="none" rtlCol="0">
            <a:spAutoFit/>
          </a:bodyPr>
          <a:lstStyle/>
          <a:p>
            <a:r>
              <a:rPr lang="en-US" sz="3200" dirty="0" smtClean="0"/>
              <a:t>T</a:t>
            </a:r>
            <a:endParaRPr lang="en-US" sz="3200" dirty="0"/>
          </a:p>
        </p:txBody>
      </p:sp>
      <p:grpSp>
        <p:nvGrpSpPr>
          <p:cNvPr id="43" name="Group 42"/>
          <p:cNvGrpSpPr/>
          <p:nvPr/>
        </p:nvGrpSpPr>
        <p:grpSpPr>
          <a:xfrm>
            <a:off x="9165191" y="1107776"/>
            <a:ext cx="2774069" cy="4701889"/>
            <a:chOff x="9310067" y="1892328"/>
            <a:chExt cx="2774069" cy="4701889"/>
          </a:xfrm>
        </p:grpSpPr>
        <p:grpSp>
          <p:nvGrpSpPr>
            <p:cNvPr id="40" name="Group 39"/>
            <p:cNvGrpSpPr/>
            <p:nvPr/>
          </p:nvGrpSpPr>
          <p:grpSpPr>
            <a:xfrm>
              <a:off x="9310067" y="1892328"/>
              <a:ext cx="1419001" cy="4701889"/>
              <a:chOff x="9709058" y="1389355"/>
              <a:chExt cx="1419001" cy="4701889"/>
            </a:xfrm>
          </p:grpSpPr>
          <p:grpSp>
            <p:nvGrpSpPr>
              <p:cNvPr id="36" name="Group 35"/>
              <p:cNvGrpSpPr/>
              <p:nvPr/>
            </p:nvGrpSpPr>
            <p:grpSpPr>
              <a:xfrm>
                <a:off x="9709058" y="1973582"/>
                <a:ext cx="1419001" cy="4117662"/>
                <a:chOff x="10503500" y="1385888"/>
                <a:chExt cx="1419002" cy="4208828"/>
              </a:xfrm>
            </p:grpSpPr>
            <p:grpSp>
              <p:nvGrpSpPr>
                <p:cNvPr id="34" name="Group 33"/>
                <p:cNvGrpSpPr/>
                <p:nvPr/>
              </p:nvGrpSpPr>
              <p:grpSpPr>
                <a:xfrm>
                  <a:off x="10650108" y="1524000"/>
                  <a:ext cx="1172862" cy="3892082"/>
                  <a:chOff x="10650108" y="1524000"/>
                  <a:chExt cx="1172862" cy="3892082"/>
                </a:xfrm>
              </p:grpSpPr>
              <p:sp>
                <p:nvSpPr>
                  <p:cNvPr id="31" name="Oval 30"/>
                  <p:cNvSpPr/>
                  <p:nvPr/>
                </p:nvSpPr>
                <p:spPr>
                  <a:xfrm>
                    <a:off x="10668000" y="1524000"/>
                    <a:ext cx="1092200" cy="101600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RED</a:t>
                    </a:r>
                    <a:endParaRPr lang="en-US" dirty="0">
                      <a:solidFill>
                        <a:schemeClr val="tx1"/>
                      </a:solidFill>
                    </a:endParaRPr>
                  </a:p>
                </p:txBody>
              </p:sp>
              <p:sp>
                <p:nvSpPr>
                  <p:cNvPr id="32" name="Oval 31"/>
                  <p:cNvSpPr/>
                  <p:nvPr/>
                </p:nvSpPr>
                <p:spPr>
                  <a:xfrm>
                    <a:off x="10650108" y="2949341"/>
                    <a:ext cx="1155700" cy="1041400"/>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mtClean="0">
                        <a:solidFill>
                          <a:schemeClr val="tx1"/>
                        </a:solidFill>
                      </a:rPr>
                      <a:t>Yellow</a:t>
                    </a:r>
                    <a:endParaRPr lang="en-US">
                      <a:solidFill>
                        <a:schemeClr val="tx1"/>
                      </a:solidFill>
                    </a:endParaRPr>
                  </a:p>
                </p:txBody>
              </p:sp>
              <p:sp>
                <p:nvSpPr>
                  <p:cNvPr id="33" name="Oval 32"/>
                  <p:cNvSpPr/>
                  <p:nvPr/>
                </p:nvSpPr>
                <p:spPr>
                  <a:xfrm>
                    <a:off x="10730770" y="4400082"/>
                    <a:ext cx="1092200" cy="1016000"/>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Green</a:t>
                    </a:r>
                    <a:endParaRPr lang="en-US" dirty="0">
                      <a:solidFill>
                        <a:schemeClr val="tx1"/>
                      </a:solidFill>
                    </a:endParaRPr>
                  </a:p>
                </p:txBody>
              </p:sp>
            </p:grpSp>
            <p:sp>
              <p:nvSpPr>
                <p:cNvPr id="35" name="Rectangle 34"/>
                <p:cNvSpPr/>
                <p:nvPr/>
              </p:nvSpPr>
              <p:spPr>
                <a:xfrm>
                  <a:off x="10503500" y="1385888"/>
                  <a:ext cx="1419002" cy="4208828"/>
                </a:xfrm>
                <a:prstGeom prst="rect">
                  <a:avLst/>
                </a:prstGeom>
                <a:solidFill>
                  <a:schemeClr val="tx1">
                    <a:alpha val="13000"/>
                  </a:schemeClr>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7" name="TextBox 36"/>
              <p:cNvSpPr txBox="1"/>
              <p:nvPr/>
            </p:nvSpPr>
            <p:spPr>
              <a:xfrm>
                <a:off x="9787099" y="1389355"/>
                <a:ext cx="1292000" cy="584775"/>
              </a:xfrm>
              <a:prstGeom prst="rect">
                <a:avLst/>
              </a:prstGeom>
              <a:noFill/>
            </p:spPr>
            <p:txBody>
              <a:bodyPr wrap="square" rtlCol="0">
                <a:spAutoFit/>
              </a:bodyPr>
              <a:lstStyle/>
              <a:p>
                <a:r>
                  <a:rPr lang="en-US" sz="3200" smtClean="0"/>
                  <a:t>Lights</a:t>
                </a:r>
                <a:endParaRPr lang="en-US" sz="3200"/>
              </a:p>
            </p:txBody>
          </p:sp>
        </p:grpSp>
        <p:sp>
          <p:nvSpPr>
            <p:cNvPr id="38" name="TextBox 37"/>
            <p:cNvSpPr txBox="1"/>
            <p:nvPr/>
          </p:nvSpPr>
          <p:spPr>
            <a:xfrm>
              <a:off x="10729068" y="2749131"/>
              <a:ext cx="574644" cy="461665"/>
            </a:xfrm>
            <a:prstGeom prst="rect">
              <a:avLst/>
            </a:prstGeom>
            <a:noFill/>
          </p:spPr>
          <p:txBody>
            <a:bodyPr wrap="none" rtlCol="0">
              <a:spAutoFit/>
            </a:bodyPr>
            <a:lstStyle/>
            <a:p>
              <a:r>
                <a:rPr lang="en-US" sz="2400" smtClean="0"/>
                <a:t>Off</a:t>
              </a:r>
              <a:endParaRPr lang="en-US" sz="2400" dirty="0"/>
            </a:p>
          </p:txBody>
        </p:sp>
        <p:sp>
          <p:nvSpPr>
            <p:cNvPr id="41" name="TextBox 40"/>
            <p:cNvSpPr txBox="1"/>
            <p:nvPr/>
          </p:nvSpPr>
          <p:spPr>
            <a:xfrm>
              <a:off x="10758966" y="4092958"/>
              <a:ext cx="1325170" cy="830997"/>
            </a:xfrm>
            <a:prstGeom prst="rect">
              <a:avLst/>
            </a:prstGeom>
            <a:noFill/>
          </p:spPr>
          <p:txBody>
            <a:bodyPr wrap="none" rtlCol="0">
              <a:spAutoFit/>
            </a:bodyPr>
            <a:lstStyle/>
            <a:p>
              <a:pPr algn="ctr"/>
              <a:r>
                <a:rPr lang="en-US" sz="2400" dirty="0" smtClean="0"/>
                <a:t>Warming</a:t>
              </a:r>
            </a:p>
            <a:p>
              <a:pPr algn="ctr"/>
              <a:r>
                <a:rPr lang="en-US" sz="2400" dirty="0" smtClean="0"/>
                <a:t>Up</a:t>
              </a:r>
              <a:endParaRPr lang="en-US" sz="2400" dirty="0"/>
            </a:p>
          </p:txBody>
        </p:sp>
        <p:sp>
          <p:nvSpPr>
            <p:cNvPr id="42" name="TextBox 41"/>
            <p:cNvSpPr txBox="1"/>
            <p:nvPr/>
          </p:nvSpPr>
          <p:spPr>
            <a:xfrm>
              <a:off x="10884224" y="5601673"/>
              <a:ext cx="1191673" cy="523220"/>
            </a:xfrm>
            <a:prstGeom prst="rect">
              <a:avLst/>
            </a:prstGeom>
            <a:noFill/>
          </p:spPr>
          <p:txBody>
            <a:bodyPr wrap="none" rtlCol="0">
              <a:spAutoFit/>
            </a:bodyPr>
            <a:lstStyle/>
            <a:p>
              <a:r>
                <a:rPr lang="en-US" sz="2800" dirty="0" smtClean="0"/>
                <a:t>Ready!</a:t>
              </a:r>
              <a:endParaRPr lang="en-US" sz="2800" dirty="0"/>
            </a:p>
          </p:txBody>
        </p:sp>
      </p:grpSp>
      <p:sp>
        <p:nvSpPr>
          <p:cNvPr id="52" name="Arc 51"/>
          <p:cNvSpPr/>
          <p:nvPr/>
        </p:nvSpPr>
        <p:spPr>
          <a:xfrm rot="11416299">
            <a:off x="2144612" y="2213326"/>
            <a:ext cx="1620254" cy="583172"/>
          </a:xfrm>
          <a:prstGeom prst="arc">
            <a:avLst>
              <a:gd name="adj1" fmla="val 12529032"/>
              <a:gd name="adj2" fmla="val 21392286"/>
            </a:avLst>
          </a:prstGeom>
          <a:ln w="28575">
            <a:headEnd type="stealth"/>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3" name="TextBox 52"/>
          <p:cNvSpPr txBox="1"/>
          <p:nvPr/>
        </p:nvSpPr>
        <p:spPr>
          <a:xfrm>
            <a:off x="1671839" y="2017249"/>
            <a:ext cx="509369" cy="581447"/>
          </a:xfrm>
          <a:prstGeom prst="rect">
            <a:avLst/>
          </a:prstGeom>
          <a:noFill/>
        </p:spPr>
        <p:txBody>
          <a:bodyPr wrap="none" rtlCol="0">
            <a:spAutoFit/>
          </a:bodyPr>
          <a:lstStyle/>
          <a:p>
            <a:r>
              <a:rPr lang="en-US" sz="3200" dirty="0" smtClean="0"/>
              <a:t>!T</a:t>
            </a:r>
            <a:endParaRPr lang="en-US" sz="3200" dirty="0"/>
          </a:p>
        </p:txBody>
      </p:sp>
    </p:spTree>
    <p:extLst>
      <p:ext uri="{BB962C8B-B14F-4D97-AF65-F5344CB8AC3E}">
        <p14:creationId xmlns:p14="http://schemas.microsoft.com/office/powerpoint/2010/main" val="9929049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420454"/>
          </a:xfrm>
        </p:spPr>
        <p:txBody>
          <a:bodyPr>
            <a:normAutofit fontScale="90000"/>
          </a:bodyPr>
          <a:lstStyle/>
          <a:p>
            <a:r>
              <a:rPr lang="en-US" dirty="0" smtClean="0"/>
              <a:t>State Simulation</a:t>
            </a:r>
            <a:endParaRPr lang="en-US" dirty="0"/>
          </a:p>
        </p:txBody>
      </p:sp>
      <p:cxnSp>
        <p:nvCxnSpPr>
          <p:cNvPr id="5" name="Straight Connector 4"/>
          <p:cNvCxnSpPr/>
          <p:nvPr/>
        </p:nvCxnSpPr>
        <p:spPr>
          <a:xfrm>
            <a:off x="1568680" y="2748035"/>
            <a:ext cx="1248861"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flipV="1">
            <a:off x="2817541" y="2315481"/>
            <a:ext cx="0" cy="432554"/>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3880646" y="2315481"/>
            <a:ext cx="6534942"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1587145" y="3543372"/>
            <a:ext cx="1248861"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flipV="1">
            <a:off x="5614988" y="3110818"/>
            <a:ext cx="0" cy="43255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1042988" y="2315481"/>
            <a:ext cx="359394" cy="523220"/>
          </a:xfrm>
          <a:prstGeom prst="rect">
            <a:avLst/>
          </a:prstGeom>
          <a:noFill/>
        </p:spPr>
        <p:txBody>
          <a:bodyPr wrap="none" rtlCol="0">
            <a:spAutoFit/>
          </a:bodyPr>
          <a:lstStyle/>
          <a:p>
            <a:r>
              <a:rPr lang="en-US" sz="2800" dirty="0" smtClean="0"/>
              <a:t>T</a:t>
            </a:r>
            <a:endParaRPr lang="en-US" sz="2800" dirty="0"/>
          </a:p>
        </p:txBody>
      </p:sp>
      <p:sp>
        <p:nvSpPr>
          <p:cNvPr id="11" name="TextBox 10"/>
          <p:cNvSpPr txBox="1"/>
          <p:nvPr/>
        </p:nvSpPr>
        <p:spPr>
          <a:xfrm>
            <a:off x="1044877" y="3110817"/>
            <a:ext cx="375424" cy="523220"/>
          </a:xfrm>
          <a:prstGeom prst="rect">
            <a:avLst/>
          </a:prstGeom>
          <a:noFill/>
        </p:spPr>
        <p:txBody>
          <a:bodyPr wrap="none" rtlCol="0">
            <a:spAutoFit/>
          </a:bodyPr>
          <a:lstStyle/>
          <a:p>
            <a:r>
              <a:rPr lang="en-US" sz="2800" smtClean="0"/>
              <a:t>C</a:t>
            </a:r>
            <a:endParaRPr lang="en-US" sz="2800"/>
          </a:p>
        </p:txBody>
      </p:sp>
      <p:cxnSp>
        <p:nvCxnSpPr>
          <p:cNvPr id="12" name="Straight Connector 11"/>
          <p:cNvCxnSpPr/>
          <p:nvPr/>
        </p:nvCxnSpPr>
        <p:spPr>
          <a:xfrm flipV="1">
            <a:off x="2817541" y="3110817"/>
            <a:ext cx="694739" cy="9599"/>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flipV="1">
            <a:off x="4588606" y="3143168"/>
            <a:ext cx="0" cy="432554"/>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16" name="Curved Connector 15"/>
          <p:cNvCxnSpPr/>
          <p:nvPr/>
        </p:nvCxnSpPr>
        <p:spPr>
          <a:xfrm rot="5400000">
            <a:off x="3255659" y="2912031"/>
            <a:ext cx="520744" cy="374085"/>
          </a:xfrm>
          <a:prstGeom prst="curvedConnector3">
            <a:avLst/>
          </a:prstGeom>
        </p:spPr>
        <p:style>
          <a:lnRef idx="1">
            <a:schemeClr val="accent1"/>
          </a:lnRef>
          <a:fillRef idx="0">
            <a:schemeClr val="accent1"/>
          </a:fillRef>
          <a:effectRef idx="0">
            <a:schemeClr val="accent1"/>
          </a:effectRef>
          <a:fontRef idx="minor">
            <a:schemeClr val="tx1"/>
          </a:fontRef>
        </p:style>
      </p:cxnSp>
      <p:cxnSp>
        <p:nvCxnSpPr>
          <p:cNvPr id="17" name="Curved Connector 16"/>
          <p:cNvCxnSpPr/>
          <p:nvPr/>
        </p:nvCxnSpPr>
        <p:spPr>
          <a:xfrm rot="5400000">
            <a:off x="3438951" y="2956126"/>
            <a:ext cx="520744" cy="374085"/>
          </a:xfrm>
          <a:prstGeom prst="curvedConnector3">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3789384" y="3141854"/>
            <a:ext cx="799222" cy="1314"/>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flipV="1">
            <a:off x="4588606" y="3543372"/>
            <a:ext cx="1026382" cy="13372"/>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flipV="1">
            <a:off x="2817541" y="3143168"/>
            <a:ext cx="0" cy="432554"/>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flipV="1">
            <a:off x="5582809" y="3110817"/>
            <a:ext cx="1026382" cy="13372"/>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flipV="1">
            <a:off x="7635573" y="3117504"/>
            <a:ext cx="0" cy="432554"/>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flipV="1">
            <a:off x="6609191" y="3117504"/>
            <a:ext cx="0" cy="464904"/>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flipV="1">
            <a:off x="6609191" y="3550058"/>
            <a:ext cx="1026382" cy="13372"/>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flipV="1">
            <a:off x="7649694" y="3123109"/>
            <a:ext cx="1026382" cy="13372"/>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flipV="1">
            <a:off x="8676076" y="3129796"/>
            <a:ext cx="0" cy="464904"/>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flipV="1">
            <a:off x="8674677" y="3562350"/>
            <a:ext cx="1027781" cy="7767"/>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flipV="1">
            <a:off x="10415588" y="2315481"/>
            <a:ext cx="0" cy="432554"/>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10415588" y="2748035"/>
            <a:ext cx="1248861"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flipV="1">
            <a:off x="9702458" y="3098526"/>
            <a:ext cx="0" cy="464904"/>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a:off x="9702458" y="3079548"/>
            <a:ext cx="713130" cy="6686"/>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flipV="1">
            <a:off x="10415588" y="3110817"/>
            <a:ext cx="0" cy="464904"/>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flipV="1">
            <a:off x="10400841" y="3527698"/>
            <a:ext cx="1322201" cy="28974"/>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2817541" y="1429125"/>
            <a:ext cx="0" cy="3414712"/>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4588606" y="1378878"/>
            <a:ext cx="0" cy="3414712"/>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a:off x="10399441" y="1175440"/>
            <a:ext cx="0" cy="3414712"/>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402302" y="3924307"/>
            <a:ext cx="1037528" cy="584775"/>
          </a:xfrm>
          <a:prstGeom prst="rect">
            <a:avLst/>
          </a:prstGeom>
          <a:noFill/>
        </p:spPr>
        <p:txBody>
          <a:bodyPr wrap="none" rtlCol="0">
            <a:spAutoFit/>
          </a:bodyPr>
          <a:lstStyle/>
          <a:p>
            <a:r>
              <a:rPr lang="en-US" sz="3200" dirty="0" smtClean="0"/>
              <a:t>State</a:t>
            </a:r>
            <a:endParaRPr lang="en-US" sz="3200" dirty="0"/>
          </a:p>
        </p:txBody>
      </p:sp>
      <p:sp>
        <p:nvSpPr>
          <p:cNvPr id="50" name="TextBox 49"/>
          <p:cNvSpPr txBox="1"/>
          <p:nvPr/>
        </p:nvSpPr>
        <p:spPr>
          <a:xfrm>
            <a:off x="1692236" y="3901217"/>
            <a:ext cx="4401205" cy="584775"/>
          </a:xfrm>
          <a:prstGeom prst="rect">
            <a:avLst/>
          </a:prstGeom>
          <a:noFill/>
        </p:spPr>
        <p:txBody>
          <a:bodyPr wrap="none" rtlCol="0">
            <a:spAutoFit/>
          </a:bodyPr>
          <a:lstStyle/>
          <a:p>
            <a:r>
              <a:rPr lang="en-US" sz="3200" dirty="0" smtClean="0"/>
              <a:t>Red        Yellow       Green</a:t>
            </a:r>
            <a:endParaRPr lang="en-US" sz="3200" dirty="0"/>
          </a:p>
        </p:txBody>
      </p:sp>
      <p:sp>
        <p:nvSpPr>
          <p:cNvPr id="52" name="TextBox 51"/>
          <p:cNvSpPr txBox="1"/>
          <p:nvPr/>
        </p:nvSpPr>
        <p:spPr>
          <a:xfrm>
            <a:off x="10532930" y="3909229"/>
            <a:ext cx="820481" cy="584775"/>
          </a:xfrm>
          <a:prstGeom prst="rect">
            <a:avLst/>
          </a:prstGeom>
          <a:noFill/>
        </p:spPr>
        <p:txBody>
          <a:bodyPr wrap="none" rtlCol="0">
            <a:spAutoFit/>
          </a:bodyPr>
          <a:lstStyle/>
          <a:p>
            <a:r>
              <a:rPr lang="en-US" sz="3200" dirty="0" smtClean="0"/>
              <a:t>Red</a:t>
            </a:r>
            <a:endParaRPr lang="en-US" sz="3200" dirty="0"/>
          </a:p>
        </p:txBody>
      </p:sp>
      <p:cxnSp>
        <p:nvCxnSpPr>
          <p:cNvPr id="54" name="Straight Arrow Connector 53"/>
          <p:cNvCxnSpPr/>
          <p:nvPr/>
        </p:nvCxnSpPr>
        <p:spPr>
          <a:xfrm>
            <a:off x="6093441" y="4219005"/>
            <a:ext cx="4179272" cy="0"/>
          </a:xfrm>
          <a:prstGeom prst="straightConnector1">
            <a:avLst/>
          </a:prstGeom>
          <a:ln w="41275">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55" name="TextBox 54"/>
          <p:cNvSpPr txBox="1"/>
          <p:nvPr/>
        </p:nvSpPr>
        <p:spPr>
          <a:xfrm>
            <a:off x="4729623" y="4501204"/>
            <a:ext cx="5685965" cy="1569660"/>
          </a:xfrm>
          <a:prstGeom prst="rect">
            <a:avLst/>
          </a:prstGeom>
          <a:noFill/>
        </p:spPr>
        <p:txBody>
          <a:bodyPr wrap="square" rtlCol="0">
            <a:spAutoFit/>
          </a:bodyPr>
          <a:lstStyle/>
          <a:p>
            <a:r>
              <a:rPr lang="en-US" sz="2400" dirty="0" smtClean="0"/>
              <a:t>Once Sauna is up to target temp, Green light stays on even as thermostat cycles on/off</a:t>
            </a:r>
          </a:p>
          <a:p>
            <a:r>
              <a:rPr lang="en-US" sz="2400" dirty="0"/>
              <a:t>u</a:t>
            </a:r>
            <a:r>
              <a:rPr lang="en-US" sz="2400" dirty="0" smtClean="0"/>
              <a:t>ntil sauna is shut off by </a:t>
            </a:r>
            <a:r>
              <a:rPr lang="en-US" sz="2400" dirty="0" err="1" smtClean="0"/>
              <a:t>WiFi</a:t>
            </a:r>
            <a:r>
              <a:rPr lang="en-US" sz="2400" dirty="0" smtClean="0"/>
              <a:t> switch or manually.</a:t>
            </a:r>
            <a:endParaRPr lang="en-US" sz="2400" dirty="0"/>
          </a:p>
        </p:txBody>
      </p:sp>
      <p:sp>
        <p:nvSpPr>
          <p:cNvPr id="56" name="TextBox 55"/>
          <p:cNvSpPr txBox="1"/>
          <p:nvPr/>
        </p:nvSpPr>
        <p:spPr>
          <a:xfrm>
            <a:off x="5310849" y="1099853"/>
            <a:ext cx="3255058" cy="707886"/>
          </a:xfrm>
          <a:prstGeom prst="rect">
            <a:avLst/>
          </a:prstGeom>
          <a:noFill/>
        </p:spPr>
        <p:txBody>
          <a:bodyPr wrap="none" rtlCol="0">
            <a:spAutoFit/>
          </a:bodyPr>
          <a:lstStyle/>
          <a:p>
            <a:r>
              <a:rPr lang="en-US" sz="2000" dirty="0" smtClean="0"/>
              <a:t>Sauna reaches target temp</a:t>
            </a:r>
          </a:p>
          <a:p>
            <a:r>
              <a:rPr lang="en-US" sz="2000" dirty="0" smtClean="0"/>
              <a:t>(Thermostat shuts off heater)</a:t>
            </a:r>
            <a:endParaRPr lang="en-US" sz="2000" dirty="0"/>
          </a:p>
        </p:txBody>
      </p:sp>
      <p:cxnSp>
        <p:nvCxnSpPr>
          <p:cNvPr id="58" name="Straight Arrow Connector 57"/>
          <p:cNvCxnSpPr/>
          <p:nvPr/>
        </p:nvCxnSpPr>
        <p:spPr>
          <a:xfrm flipH="1">
            <a:off x="4587207" y="1807739"/>
            <a:ext cx="839231" cy="1290787"/>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0" name="TextBox 59"/>
          <p:cNvSpPr txBox="1"/>
          <p:nvPr/>
        </p:nvSpPr>
        <p:spPr>
          <a:xfrm>
            <a:off x="119679" y="941026"/>
            <a:ext cx="4025461" cy="954107"/>
          </a:xfrm>
          <a:prstGeom prst="rect">
            <a:avLst/>
          </a:prstGeom>
          <a:noFill/>
        </p:spPr>
        <p:txBody>
          <a:bodyPr wrap="none" rtlCol="0">
            <a:spAutoFit/>
          </a:bodyPr>
          <a:lstStyle/>
          <a:p>
            <a:r>
              <a:rPr lang="en-US" sz="2800" dirty="0" err="1" smtClean="0"/>
              <a:t>WiFi</a:t>
            </a:r>
            <a:r>
              <a:rPr lang="en-US" sz="2800" dirty="0" smtClean="0"/>
              <a:t> Switch ON </a:t>
            </a:r>
          </a:p>
          <a:p>
            <a:r>
              <a:rPr lang="en-US" sz="2800" dirty="0" smtClean="0"/>
              <a:t>“</a:t>
            </a:r>
            <a:r>
              <a:rPr lang="en-US" sz="2800" i="1" dirty="0" smtClean="0"/>
              <a:t>Alexa, turn on the Sauna</a:t>
            </a:r>
            <a:r>
              <a:rPr lang="en-US" sz="2800" dirty="0" smtClean="0"/>
              <a:t>”</a:t>
            </a:r>
            <a:endParaRPr lang="en-US" sz="2800" dirty="0"/>
          </a:p>
        </p:txBody>
      </p:sp>
      <p:cxnSp>
        <p:nvCxnSpPr>
          <p:cNvPr id="61" name="Straight Arrow Connector 60"/>
          <p:cNvCxnSpPr>
            <a:stCxn id="60" idx="2"/>
          </p:cNvCxnSpPr>
          <p:nvPr/>
        </p:nvCxnSpPr>
        <p:spPr>
          <a:xfrm>
            <a:off x="2132410" y="1895133"/>
            <a:ext cx="759089" cy="364449"/>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4" name="TextBox 63"/>
          <p:cNvSpPr txBox="1"/>
          <p:nvPr/>
        </p:nvSpPr>
        <p:spPr>
          <a:xfrm>
            <a:off x="9219297" y="1884593"/>
            <a:ext cx="1150956" cy="461665"/>
          </a:xfrm>
          <a:prstGeom prst="rect">
            <a:avLst/>
          </a:prstGeom>
          <a:noFill/>
        </p:spPr>
        <p:txBody>
          <a:bodyPr wrap="none" rtlCol="0">
            <a:spAutoFit/>
          </a:bodyPr>
          <a:lstStyle/>
          <a:p>
            <a:r>
              <a:rPr lang="en-US" sz="2400" dirty="0" smtClean="0"/>
              <a:t>120VAC</a:t>
            </a:r>
            <a:endParaRPr lang="en-US" sz="2400" dirty="0"/>
          </a:p>
        </p:txBody>
      </p:sp>
      <p:sp>
        <p:nvSpPr>
          <p:cNvPr id="65" name="TextBox 64"/>
          <p:cNvSpPr txBox="1"/>
          <p:nvPr/>
        </p:nvSpPr>
        <p:spPr>
          <a:xfrm>
            <a:off x="10676269" y="2316387"/>
            <a:ext cx="839974" cy="461665"/>
          </a:xfrm>
          <a:prstGeom prst="rect">
            <a:avLst/>
          </a:prstGeom>
          <a:noFill/>
        </p:spPr>
        <p:txBody>
          <a:bodyPr wrap="none" rtlCol="0">
            <a:spAutoFit/>
          </a:bodyPr>
          <a:lstStyle/>
          <a:p>
            <a:r>
              <a:rPr lang="en-US" sz="2400" smtClean="0"/>
              <a:t>0VAC</a:t>
            </a:r>
            <a:endParaRPr lang="en-US" sz="2400"/>
          </a:p>
        </p:txBody>
      </p:sp>
      <p:sp>
        <p:nvSpPr>
          <p:cNvPr id="67" name="TextBox 66"/>
          <p:cNvSpPr txBox="1"/>
          <p:nvPr/>
        </p:nvSpPr>
        <p:spPr>
          <a:xfrm>
            <a:off x="7452406" y="456306"/>
            <a:ext cx="3490764" cy="461665"/>
          </a:xfrm>
          <a:prstGeom prst="rect">
            <a:avLst/>
          </a:prstGeom>
          <a:noFill/>
        </p:spPr>
        <p:txBody>
          <a:bodyPr wrap="none" rtlCol="0">
            <a:spAutoFit/>
          </a:bodyPr>
          <a:lstStyle/>
          <a:p>
            <a:r>
              <a:rPr lang="en-US" sz="2400" i="1" dirty="0" smtClean="0"/>
              <a:t>”Alexa, turn off </a:t>
            </a:r>
            <a:r>
              <a:rPr lang="en-US" sz="2400" i="1" smtClean="0"/>
              <a:t>the Sauna”</a:t>
            </a:r>
            <a:endParaRPr lang="en-US" sz="2400" i="1" dirty="0"/>
          </a:p>
        </p:txBody>
      </p:sp>
      <p:cxnSp>
        <p:nvCxnSpPr>
          <p:cNvPr id="68" name="Straight Arrow Connector 67"/>
          <p:cNvCxnSpPr>
            <a:stCxn id="67" idx="2"/>
          </p:cNvCxnSpPr>
          <p:nvPr/>
        </p:nvCxnSpPr>
        <p:spPr>
          <a:xfrm>
            <a:off x="9197788" y="917971"/>
            <a:ext cx="1217800" cy="862897"/>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1" name="Curved Connector 70"/>
          <p:cNvCxnSpPr/>
          <p:nvPr/>
        </p:nvCxnSpPr>
        <p:spPr>
          <a:xfrm rot="5400000">
            <a:off x="3433231" y="2086820"/>
            <a:ext cx="520744" cy="374085"/>
          </a:xfrm>
          <a:prstGeom prst="curvedConnector3">
            <a:avLst/>
          </a:prstGeom>
        </p:spPr>
        <p:style>
          <a:lnRef idx="1">
            <a:schemeClr val="accent1"/>
          </a:lnRef>
          <a:fillRef idx="0">
            <a:schemeClr val="accent1"/>
          </a:fillRef>
          <a:effectRef idx="0">
            <a:schemeClr val="accent1"/>
          </a:effectRef>
          <a:fontRef idx="minor">
            <a:schemeClr val="tx1"/>
          </a:fontRef>
        </p:style>
      </p:cxnSp>
      <p:cxnSp>
        <p:nvCxnSpPr>
          <p:cNvPr id="72" name="Curved Connector 71"/>
          <p:cNvCxnSpPr/>
          <p:nvPr/>
        </p:nvCxnSpPr>
        <p:spPr>
          <a:xfrm rot="5400000">
            <a:off x="3616523" y="2130915"/>
            <a:ext cx="520744" cy="374085"/>
          </a:xfrm>
          <a:prstGeom prst="curvedConnector3">
            <a:avLst/>
          </a:prstGeom>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flipV="1">
            <a:off x="2804948" y="2325079"/>
            <a:ext cx="793985" cy="14633"/>
          </a:xfrm>
          <a:prstGeom prst="line">
            <a:avLst/>
          </a:prstGeom>
          <a:ln w="254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26808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43238" y="1923907"/>
            <a:ext cx="10515600" cy="1325563"/>
          </a:xfrm>
        </p:spPr>
        <p:txBody>
          <a:bodyPr/>
          <a:lstStyle/>
          <a:p>
            <a:r>
              <a:rPr lang="en-US" dirty="0" smtClean="0"/>
              <a:t>Components for Sauna Signaling</a:t>
            </a:r>
            <a:endParaRPr lang="en-US" dirty="0"/>
          </a:p>
        </p:txBody>
      </p:sp>
      <p:graphicFrame>
        <p:nvGraphicFramePr>
          <p:cNvPr id="7" name="Table 6"/>
          <p:cNvGraphicFramePr>
            <a:graphicFrameLocks noGrp="1"/>
          </p:cNvGraphicFramePr>
          <p:nvPr>
            <p:extLst>
              <p:ext uri="{D42A27DB-BD31-4B8C-83A1-F6EECF244321}">
                <p14:modId xmlns:p14="http://schemas.microsoft.com/office/powerpoint/2010/main" val="886369199"/>
              </p:ext>
            </p:extLst>
          </p:nvPr>
        </p:nvGraphicFramePr>
        <p:xfrm>
          <a:off x="1043236" y="2900363"/>
          <a:ext cx="10643940" cy="1631394"/>
        </p:xfrm>
        <a:graphic>
          <a:graphicData uri="http://schemas.openxmlformats.org/drawingml/2006/table">
            <a:tbl>
              <a:tblPr firstRow="1" bandRow="1">
                <a:tableStyleId>{5C22544A-7EE6-4342-B048-85BDC9FD1C3A}</a:tableStyleId>
              </a:tblPr>
              <a:tblGrid>
                <a:gridCol w="1142752"/>
                <a:gridCol w="1985962"/>
                <a:gridCol w="5003655"/>
                <a:gridCol w="1277789"/>
                <a:gridCol w="1233782"/>
              </a:tblGrid>
              <a:tr h="405074">
                <a:tc>
                  <a:txBody>
                    <a:bodyPr/>
                    <a:lstStyle/>
                    <a:p>
                      <a:r>
                        <a:rPr lang="en-US" dirty="0" smtClean="0"/>
                        <a:t>quantity</a:t>
                      </a:r>
                      <a:endParaRPr lang="en-US" dirty="0"/>
                    </a:p>
                  </a:txBody>
                  <a:tcPr/>
                </a:tc>
                <a:tc>
                  <a:txBody>
                    <a:bodyPr/>
                    <a:lstStyle/>
                    <a:p>
                      <a:r>
                        <a:rPr lang="en-US" dirty="0" smtClean="0"/>
                        <a:t>Part number</a:t>
                      </a:r>
                      <a:endParaRPr lang="en-US" dirty="0"/>
                    </a:p>
                  </a:txBody>
                  <a:tcPr/>
                </a:tc>
                <a:tc>
                  <a:txBody>
                    <a:bodyPr/>
                    <a:lstStyle/>
                    <a:p>
                      <a:r>
                        <a:rPr lang="en-US" dirty="0" smtClean="0"/>
                        <a:t>Description</a:t>
                      </a:r>
                      <a:endParaRPr lang="en-US" dirty="0"/>
                    </a:p>
                  </a:txBody>
                  <a:tcPr/>
                </a:tc>
                <a:tc>
                  <a:txBody>
                    <a:bodyPr/>
                    <a:lstStyle/>
                    <a:p>
                      <a:r>
                        <a:rPr lang="en-US" dirty="0" smtClean="0"/>
                        <a:t>Price</a:t>
                      </a:r>
                      <a:endParaRPr lang="en-US" dirty="0"/>
                    </a:p>
                  </a:txBody>
                  <a:tcPr/>
                </a:tc>
                <a:tc>
                  <a:txBody>
                    <a:bodyPr/>
                    <a:lstStyle/>
                    <a:p>
                      <a:r>
                        <a:rPr lang="en-US" dirty="0" smtClean="0"/>
                        <a:t>As of </a:t>
                      </a:r>
                      <a:endParaRPr lang="en-US" dirty="0"/>
                    </a:p>
                  </a:txBody>
                  <a:tcPr/>
                </a:tc>
              </a:tr>
              <a:tr h="613160">
                <a:tc>
                  <a:txBody>
                    <a:bodyPr/>
                    <a:lstStyle/>
                    <a:p>
                      <a:pPr algn="l" rtl="0" fontAlgn="ctr"/>
                      <a:r>
                        <a:rPr lang="en-US" sz="1800" b="0" i="0" u="none" strike="noStrike">
                          <a:solidFill>
                            <a:srgbClr val="000000"/>
                          </a:solidFill>
                          <a:effectLst/>
                          <a:latin typeface="Calibri" charset="0"/>
                        </a:rPr>
                        <a:t>4 EACH</a:t>
                      </a:r>
                    </a:p>
                  </a:txBody>
                  <a:tcPr marL="228600" marR="12700" marT="12700" marB="0" anchor="ctr"/>
                </a:tc>
                <a:tc>
                  <a:txBody>
                    <a:bodyPr/>
                    <a:lstStyle/>
                    <a:p>
                      <a:pPr algn="l" rtl="0" fontAlgn="ctr">
                        <a:buClr>
                          <a:srgbClr val="000000"/>
                        </a:buClr>
                        <a:buSzPts val="1800"/>
                        <a:buFont typeface="Arial" charset="0"/>
                        <a:buNone/>
                      </a:pPr>
                      <a:r>
                        <a:rPr lang="hr-HR" sz="1800" b="0" i="0" u="none" strike="noStrike" dirty="0">
                          <a:solidFill>
                            <a:srgbClr val="000000"/>
                          </a:solidFill>
                          <a:effectLst/>
                          <a:latin typeface="Calibri" charset="0"/>
                        </a:rPr>
                        <a:t>46.52.8.120.0040 </a:t>
                      </a:r>
                      <a:endParaRPr lang="hr-HR" sz="1800" b="0" i="0" u="none" strike="noStrike" dirty="0">
                        <a:solidFill>
                          <a:srgbClr val="000000"/>
                        </a:solidFill>
                        <a:effectLst/>
                        <a:latin typeface="Arial" charset="0"/>
                      </a:endParaRPr>
                    </a:p>
                  </a:txBody>
                  <a:tcPr marL="228600" marR="12700" marT="12700" marB="0" anchor="ctr"/>
                </a:tc>
                <a:tc>
                  <a:txBody>
                    <a:bodyPr/>
                    <a:lstStyle/>
                    <a:p>
                      <a:pPr algn="l" rtl="0" fontAlgn="ctr"/>
                      <a:r>
                        <a:rPr lang="en-US" sz="1800" b="0" i="0" u="none" strike="noStrike" dirty="0" smtClean="0">
                          <a:solidFill>
                            <a:srgbClr val="000000"/>
                          </a:solidFill>
                          <a:effectLst/>
                          <a:latin typeface="Calibri" charset="0"/>
                        </a:rPr>
                        <a:t>FINDER </a:t>
                      </a:r>
                      <a:r>
                        <a:rPr lang="en-US" sz="1800" b="0" i="0" u="none" strike="noStrike" dirty="0">
                          <a:solidFill>
                            <a:srgbClr val="000000"/>
                          </a:solidFill>
                          <a:effectLst/>
                          <a:latin typeface="Calibri" charset="0"/>
                        </a:rPr>
                        <a:t>MIN. INDUSTRIAL RELAY DPDT 8A 120V </a:t>
                      </a:r>
                      <a:r>
                        <a:rPr lang="en-US" sz="1800" b="0" i="0" u="none" strike="noStrike" dirty="0" smtClean="0">
                          <a:solidFill>
                            <a:srgbClr val="000000"/>
                          </a:solidFill>
                          <a:effectLst/>
                          <a:latin typeface="Calibri" charset="0"/>
                        </a:rPr>
                        <a:t>AC</a:t>
                      </a:r>
                      <a:endParaRPr lang="en-US" sz="1800" b="0" i="0" u="none" strike="noStrike" dirty="0">
                        <a:solidFill>
                          <a:srgbClr val="000000"/>
                        </a:solidFill>
                        <a:effectLst/>
                        <a:latin typeface="Calibri" charset="0"/>
                      </a:endParaRPr>
                    </a:p>
                  </a:txBody>
                  <a:tcPr marL="228600" marR="12700" marT="12700" marB="0" anchor="ctr"/>
                </a:tc>
                <a:tc>
                  <a:txBody>
                    <a:bodyPr/>
                    <a:lstStyle/>
                    <a:p>
                      <a:pPr algn="l" rtl="0" fontAlgn="ctr"/>
                      <a:r>
                        <a:rPr lang="en-US" sz="1800" b="0" i="0" u="none" strike="noStrike">
                          <a:solidFill>
                            <a:srgbClr val="000000"/>
                          </a:solidFill>
                          <a:effectLst/>
                          <a:latin typeface="Calibri" charset="0"/>
                        </a:rPr>
                        <a:t>$6.94 each</a:t>
                      </a:r>
                    </a:p>
                  </a:txBody>
                  <a:tcPr marL="228600" marR="12700" marT="12700" marB="0" anchor="ctr"/>
                </a:tc>
                <a:tc>
                  <a:txBody>
                    <a:bodyPr/>
                    <a:lstStyle/>
                    <a:p>
                      <a:pPr algn="l" rtl="0" fontAlgn="ctr"/>
                      <a:r>
                        <a:rPr lang="vi-VN" sz="1800" b="0" i="0" u="none" strike="noStrike">
                          <a:solidFill>
                            <a:srgbClr val="000000"/>
                          </a:solidFill>
                          <a:effectLst/>
                          <a:latin typeface="Calibri" charset="0"/>
                        </a:rPr>
                        <a:t>9/17/21</a:t>
                      </a:r>
                    </a:p>
                  </a:txBody>
                  <a:tcPr marL="228600" marR="12700" marT="12700" marB="0" anchor="ctr"/>
                </a:tc>
              </a:tr>
              <a:tr h="613160">
                <a:tc>
                  <a:txBody>
                    <a:bodyPr/>
                    <a:lstStyle/>
                    <a:p>
                      <a:pPr algn="l" rtl="0" fontAlgn="ctr"/>
                      <a:r>
                        <a:rPr lang="en-US" sz="1800" b="0" i="0" u="none" strike="noStrike" dirty="0">
                          <a:solidFill>
                            <a:srgbClr val="000000"/>
                          </a:solidFill>
                          <a:effectLst/>
                          <a:latin typeface="Calibri" charset="0"/>
                        </a:rPr>
                        <a:t>4 EACH</a:t>
                      </a:r>
                    </a:p>
                  </a:txBody>
                  <a:tcPr marL="228600" marR="12700" marT="12700" marB="0" anchor="ctr"/>
                </a:tc>
                <a:tc>
                  <a:txBody>
                    <a:bodyPr/>
                    <a:lstStyle/>
                    <a:p>
                      <a:pPr algn="l" rtl="0" fontAlgn="ctr">
                        <a:buClr>
                          <a:srgbClr val="000000"/>
                        </a:buClr>
                        <a:buSzPts val="1800"/>
                        <a:buFont typeface="Arial" charset="0"/>
                        <a:buNone/>
                      </a:pPr>
                      <a:r>
                        <a:rPr lang="nb-NO" sz="1800" b="0" i="0" u="none" strike="noStrike" dirty="0">
                          <a:solidFill>
                            <a:srgbClr val="000000"/>
                          </a:solidFill>
                          <a:effectLst/>
                          <a:latin typeface="Calibri" charset="0"/>
                        </a:rPr>
                        <a:t>97.02 </a:t>
                      </a:r>
                      <a:endParaRPr lang="nb-NO" sz="1800" b="0" i="0" u="none" strike="noStrike" dirty="0">
                        <a:solidFill>
                          <a:srgbClr val="000000"/>
                        </a:solidFill>
                        <a:effectLst/>
                        <a:latin typeface="Arial" charset="0"/>
                      </a:endParaRPr>
                    </a:p>
                  </a:txBody>
                  <a:tcPr marL="228600" marR="12700" marT="12700" marB="0" anchor="ctr"/>
                </a:tc>
                <a:tc>
                  <a:txBody>
                    <a:bodyPr/>
                    <a:lstStyle/>
                    <a:p>
                      <a:pPr algn="l" rtl="0" fontAlgn="ctr"/>
                      <a:r>
                        <a:rPr lang="en-US" sz="1800" b="0" i="0" u="none" strike="noStrike" dirty="0" smtClean="0">
                          <a:solidFill>
                            <a:srgbClr val="000000"/>
                          </a:solidFill>
                          <a:effectLst/>
                          <a:latin typeface="Calibri" charset="0"/>
                        </a:rPr>
                        <a:t>FINDER </a:t>
                      </a:r>
                      <a:r>
                        <a:rPr lang="en-US" sz="1800" b="0" i="0" u="none" strike="noStrike" dirty="0">
                          <a:solidFill>
                            <a:srgbClr val="000000"/>
                          </a:solidFill>
                          <a:effectLst/>
                          <a:latin typeface="Calibri" charset="0"/>
                        </a:rPr>
                        <a:t>DIN -RAIL/PANEL MOUNT SCREW TERMINAL (BOX</a:t>
                      </a:r>
                    </a:p>
                  </a:txBody>
                  <a:tcPr marL="228600" marR="12700" marT="12700" marB="0" anchor="ctr"/>
                </a:tc>
                <a:tc>
                  <a:txBody>
                    <a:bodyPr/>
                    <a:lstStyle/>
                    <a:p>
                      <a:pPr algn="l" rtl="0" fontAlgn="ctr"/>
                      <a:r>
                        <a:rPr lang="en-US" sz="1800" b="0" i="0" u="none" strike="noStrike" dirty="0">
                          <a:solidFill>
                            <a:srgbClr val="000000"/>
                          </a:solidFill>
                          <a:effectLst/>
                          <a:latin typeface="Calibri" charset="0"/>
                        </a:rPr>
                        <a:t>$4.13 each</a:t>
                      </a:r>
                    </a:p>
                  </a:txBody>
                  <a:tcPr marL="228600" marR="12700" marT="12700" marB="0" anchor="ctr"/>
                </a:tc>
                <a:tc>
                  <a:txBody>
                    <a:bodyPr/>
                    <a:lstStyle/>
                    <a:p>
                      <a:pPr algn="l" rtl="0" fontAlgn="ctr"/>
                      <a:r>
                        <a:rPr lang="vi-VN" sz="1800" b="0" i="0" u="none" strike="noStrike" dirty="0">
                          <a:solidFill>
                            <a:srgbClr val="000000"/>
                          </a:solidFill>
                          <a:effectLst/>
                          <a:latin typeface="Calibri" charset="0"/>
                        </a:rPr>
                        <a:t>9/17/21</a:t>
                      </a:r>
                    </a:p>
                  </a:txBody>
                  <a:tcPr marL="228600" marR="12700" marT="12700" marB="0" anchor="ctr"/>
                </a:tc>
              </a:tr>
            </a:tbl>
          </a:graphicData>
        </a:graphic>
      </p:graphicFrame>
      <p:sp>
        <p:nvSpPr>
          <p:cNvPr id="8" name="TextBox 7"/>
          <p:cNvSpPr txBox="1"/>
          <p:nvPr/>
        </p:nvSpPr>
        <p:spPr>
          <a:xfrm>
            <a:off x="1043238" y="1469119"/>
            <a:ext cx="10105523" cy="646331"/>
          </a:xfrm>
          <a:prstGeom prst="rect">
            <a:avLst/>
          </a:prstGeom>
          <a:noFill/>
        </p:spPr>
        <p:txBody>
          <a:bodyPr wrap="none" rtlCol="0">
            <a:spAutoFit/>
          </a:bodyPr>
          <a:lstStyle/>
          <a:p>
            <a:r>
              <a:rPr lang="en-US" dirty="0" smtClean="0">
                <a:hlinkClick r:id="rId2"/>
              </a:rPr>
              <a:t>https://www.amazon.com/gp/product/B07HGW8N7R/ref=ppx_yo_dt_b_search_asin_title?ie=UTF8&amp;th=1</a:t>
            </a:r>
            <a:endParaRPr lang="en-US" dirty="0" smtClean="0"/>
          </a:p>
          <a:p>
            <a:endParaRPr lang="en-US" dirty="0"/>
          </a:p>
        </p:txBody>
      </p:sp>
      <p:sp>
        <p:nvSpPr>
          <p:cNvPr id="9" name="Title 1"/>
          <p:cNvSpPr txBox="1">
            <a:spLocks/>
          </p:cNvSpPr>
          <p:nvPr/>
        </p:nvSpPr>
        <p:spPr>
          <a:xfrm>
            <a:off x="1043238" y="241891"/>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smtClean="0"/>
              <a:t>Components for </a:t>
            </a:r>
            <a:r>
              <a:rPr lang="en-US" dirty="0" err="1" smtClean="0"/>
              <a:t>WiFi</a:t>
            </a:r>
            <a:r>
              <a:rPr lang="en-US" dirty="0" smtClean="0"/>
              <a:t> Control</a:t>
            </a:r>
            <a:endParaRPr lang="en-US" dirty="0"/>
          </a:p>
        </p:txBody>
      </p:sp>
      <p:sp>
        <p:nvSpPr>
          <p:cNvPr id="12" name="TextBox 11"/>
          <p:cNvSpPr txBox="1"/>
          <p:nvPr/>
        </p:nvSpPr>
        <p:spPr>
          <a:xfrm>
            <a:off x="1043236" y="4582379"/>
            <a:ext cx="3043238" cy="369332"/>
          </a:xfrm>
          <a:prstGeom prst="rect">
            <a:avLst/>
          </a:prstGeom>
          <a:noFill/>
        </p:spPr>
        <p:txBody>
          <a:bodyPr wrap="square" rtlCol="0">
            <a:spAutoFit/>
          </a:bodyPr>
          <a:lstStyle/>
          <a:p>
            <a:r>
              <a:rPr lang="en-US" dirty="0" smtClean="0"/>
              <a:t>Available from many sources</a:t>
            </a:r>
            <a:endParaRPr lang="en-US" dirty="0"/>
          </a:p>
        </p:txBody>
      </p:sp>
      <p:sp>
        <p:nvSpPr>
          <p:cNvPr id="13" name="TextBox 12"/>
          <p:cNvSpPr txBox="1"/>
          <p:nvPr/>
        </p:nvSpPr>
        <p:spPr>
          <a:xfrm>
            <a:off x="438424" y="5316670"/>
            <a:ext cx="11315149" cy="923330"/>
          </a:xfrm>
          <a:prstGeom prst="rect">
            <a:avLst/>
          </a:prstGeom>
          <a:noFill/>
        </p:spPr>
        <p:txBody>
          <a:bodyPr wrap="none" rtlCol="0">
            <a:spAutoFit/>
          </a:bodyPr>
          <a:lstStyle/>
          <a:p>
            <a:r>
              <a:rPr lang="en-US" dirty="0" smtClean="0"/>
              <a:t>External lights – 120V AC compatible Red, Yellow, Green – or any colors of your choice)</a:t>
            </a:r>
          </a:p>
          <a:p>
            <a:r>
              <a:rPr lang="en-US" dirty="0" smtClean="0"/>
              <a:t>An example: </a:t>
            </a:r>
            <a:r>
              <a:rPr lang="en-US" dirty="0" smtClean="0">
                <a:hlinkClick r:id="rId3"/>
              </a:rPr>
              <a:t>https://</a:t>
            </a:r>
            <a:r>
              <a:rPr lang="en-US" dirty="0" err="1" smtClean="0">
                <a:hlinkClick r:id="rId3"/>
              </a:rPr>
              <a:t>www.amazon.com</a:t>
            </a:r>
            <a:r>
              <a:rPr lang="en-US" dirty="0" smtClean="0">
                <a:hlinkClick r:id="rId3"/>
              </a:rPr>
              <a:t>/</a:t>
            </a:r>
            <a:r>
              <a:rPr lang="en-US" dirty="0" err="1" smtClean="0">
                <a:hlinkClick r:id="rId3"/>
              </a:rPr>
              <a:t>gp</a:t>
            </a:r>
            <a:r>
              <a:rPr lang="en-US" dirty="0" smtClean="0">
                <a:hlinkClick r:id="rId3"/>
              </a:rPr>
              <a:t>/product/B07FXCGDDX/ref=</a:t>
            </a:r>
            <a:r>
              <a:rPr lang="en-US" dirty="0" err="1" smtClean="0">
                <a:hlinkClick r:id="rId3"/>
              </a:rPr>
              <a:t>ppx_yo_dt_b_search_asin_title?ie</a:t>
            </a:r>
            <a:r>
              <a:rPr lang="en-US" dirty="0" smtClean="0">
                <a:hlinkClick r:id="rId3"/>
              </a:rPr>
              <a:t>=UTF8&amp;psc=1</a:t>
            </a:r>
            <a:endParaRPr lang="en-US" dirty="0" smtClean="0"/>
          </a:p>
          <a:p>
            <a:endParaRPr lang="en-US" dirty="0"/>
          </a:p>
        </p:txBody>
      </p:sp>
    </p:spTree>
    <p:extLst>
      <p:ext uri="{BB962C8B-B14F-4D97-AF65-F5344CB8AC3E}">
        <p14:creationId xmlns:p14="http://schemas.microsoft.com/office/powerpoint/2010/main" val="10588650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5632" y="9137"/>
            <a:ext cx="10515600" cy="1325563"/>
          </a:xfrm>
        </p:spPr>
        <p:txBody>
          <a:bodyPr/>
          <a:lstStyle/>
          <a:p>
            <a:r>
              <a:rPr lang="en-US" dirty="0" smtClean="0"/>
              <a:t>Relay implementation of Sauna Signaling State machine </a:t>
            </a:r>
            <a:endParaRPr lang="en-US" dirty="0"/>
          </a:p>
        </p:txBody>
      </p:sp>
      <p:sp>
        <p:nvSpPr>
          <p:cNvPr id="4" name="TextBox 3"/>
          <p:cNvSpPr txBox="1"/>
          <p:nvPr/>
        </p:nvSpPr>
        <p:spPr>
          <a:xfrm>
            <a:off x="381537" y="1398839"/>
            <a:ext cx="6815135" cy="1938992"/>
          </a:xfrm>
          <a:prstGeom prst="rect">
            <a:avLst/>
          </a:prstGeom>
          <a:noFill/>
        </p:spPr>
        <p:txBody>
          <a:bodyPr wrap="none" rtlCol="0">
            <a:spAutoFit/>
          </a:bodyPr>
          <a:lstStyle/>
          <a:p>
            <a:pPr marL="285750" indent="-285750">
              <a:buFont typeface="Arial" charset="0"/>
              <a:buChar char="•"/>
            </a:pPr>
            <a:r>
              <a:rPr lang="en-US" sz="2400" dirty="0" smtClean="0"/>
              <a:t>4 Relays</a:t>
            </a:r>
          </a:p>
          <a:p>
            <a:pPr marL="742950" lvl="1" indent="-285750">
              <a:buFont typeface="Arial" charset="0"/>
              <a:buChar char="•"/>
            </a:pPr>
            <a:r>
              <a:rPr lang="en-US" sz="2400" dirty="0" smtClean="0"/>
              <a:t>T – activated when signal T arrives - SPDT</a:t>
            </a:r>
          </a:p>
          <a:p>
            <a:pPr marL="742950" lvl="1" indent="-285750">
              <a:buFont typeface="Arial" charset="0"/>
              <a:buChar char="•"/>
            </a:pPr>
            <a:r>
              <a:rPr lang="en-US" sz="2400" dirty="0" smtClean="0"/>
              <a:t>C – activated when signal C arrives - DPDT</a:t>
            </a:r>
          </a:p>
          <a:p>
            <a:pPr marL="742950" lvl="1" indent="-285750">
              <a:buFont typeface="Arial" charset="0"/>
              <a:buChar char="•"/>
            </a:pPr>
            <a:r>
              <a:rPr lang="en-US" sz="2400" dirty="0" smtClean="0"/>
              <a:t>C-Save – Saves the prior state of relay C - DPST</a:t>
            </a:r>
          </a:p>
          <a:p>
            <a:pPr marL="742950" lvl="1" indent="-285750">
              <a:buFont typeface="Arial" charset="0"/>
              <a:buChar char="•"/>
            </a:pPr>
            <a:r>
              <a:rPr lang="en-US" sz="2400" dirty="0" smtClean="0"/>
              <a:t>G-Save – Saves the prior state of relay G - DPDT</a:t>
            </a:r>
          </a:p>
        </p:txBody>
      </p:sp>
      <p:sp>
        <p:nvSpPr>
          <p:cNvPr id="5" name="TextBox 4"/>
          <p:cNvSpPr txBox="1"/>
          <p:nvPr/>
        </p:nvSpPr>
        <p:spPr>
          <a:xfrm>
            <a:off x="364948" y="4775886"/>
            <a:ext cx="4431662" cy="1200329"/>
          </a:xfrm>
          <a:prstGeom prst="rect">
            <a:avLst/>
          </a:prstGeom>
          <a:noFill/>
        </p:spPr>
        <p:txBody>
          <a:bodyPr wrap="none" rtlCol="0">
            <a:spAutoFit/>
          </a:bodyPr>
          <a:lstStyle/>
          <a:p>
            <a:r>
              <a:rPr lang="en-US" sz="2400" dirty="0" smtClean="0"/>
              <a:t>SPDT = Single Pole Double Throw</a:t>
            </a:r>
          </a:p>
          <a:p>
            <a:r>
              <a:rPr lang="en-US" sz="2400" dirty="0" smtClean="0"/>
              <a:t>DPDT= Double Pole Double Throw</a:t>
            </a:r>
          </a:p>
          <a:p>
            <a:r>
              <a:rPr lang="en-US" sz="2400" dirty="0" smtClean="0"/>
              <a:t>DPST = Double Pole Single Throw</a:t>
            </a:r>
            <a:endParaRPr lang="en-US" sz="2400" dirty="0"/>
          </a:p>
        </p:txBody>
      </p:sp>
      <p:grpSp>
        <p:nvGrpSpPr>
          <p:cNvPr id="29" name="Group 28"/>
          <p:cNvGrpSpPr/>
          <p:nvPr/>
        </p:nvGrpSpPr>
        <p:grpSpPr>
          <a:xfrm>
            <a:off x="7409565" y="1269225"/>
            <a:ext cx="993246" cy="1700331"/>
            <a:chOff x="8822267" y="1843326"/>
            <a:chExt cx="993246" cy="1700331"/>
          </a:xfrm>
        </p:grpSpPr>
        <p:sp>
          <p:nvSpPr>
            <p:cNvPr id="9" name="Oval 8"/>
            <p:cNvSpPr/>
            <p:nvPr/>
          </p:nvSpPr>
          <p:spPr>
            <a:xfrm>
              <a:off x="9472613" y="2157413"/>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9472613" y="2281714"/>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9472613" y="2406015"/>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a:off x="9472613" y="2526029"/>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9472613" y="2650330"/>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p:nvSpPr>
          <p:spPr>
            <a:xfrm>
              <a:off x="9472613" y="2774631"/>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Connector 16"/>
            <p:cNvCxnSpPr>
              <a:endCxn id="15" idx="4"/>
            </p:cNvCxnSpPr>
            <p:nvPr/>
          </p:nvCxnSpPr>
          <p:spPr>
            <a:xfrm flipV="1">
              <a:off x="9644063" y="2988943"/>
              <a:ext cx="0" cy="245747"/>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flipH="1" flipV="1">
              <a:off x="9629775" y="1843326"/>
              <a:ext cx="14288" cy="314087"/>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flipH="1">
              <a:off x="8822267" y="1843326"/>
              <a:ext cx="807508" cy="0"/>
            </a:xfrm>
            <a:prstGeom prst="line">
              <a:avLst/>
            </a:prstGeom>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a:off x="9472613" y="3174325"/>
              <a:ext cx="333746" cy="369332"/>
            </a:xfrm>
            <a:prstGeom prst="rect">
              <a:avLst/>
            </a:prstGeom>
            <a:noFill/>
          </p:spPr>
          <p:txBody>
            <a:bodyPr wrap="none" rtlCol="0">
              <a:spAutoFit/>
            </a:bodyPr>
            <a:lstStyle/>
            <a:p>
              <a:r>
                <a:rPr lang="en-US" dirty="0" smtClean="0"/>
                <a:t>N</a:t>
              </a:r>
              <a:endParaRPr lang="en-US" dirty="0"/>
            </a:p>
          </p:txBody>
        </p:sp>
      </p:grpSp>
      <p:cxnSp>
        <p:nvCxnSpPr>
          <p:cNvPr id="31" name="Straight Connector 30"/>
          <p:cNvCxnSpPr/>
          <p:nvPr/>
        </p:nvCxnSpPr>
        <p:spPr>
          <a:xfrm flipH="1" flipV="1">
            <a:off x="8569498" y="1707613"/>
            <a:ext cx="440267" cy="214312"/>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9009765" y="1921925"/>
            <a:ext cx="677333" cy="17145"/>
          </a:xfrm>
          <a:prstGeom prst="line">
            <a:avLst/>
          </a:prstGeom>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p:nvPr/>
        </p:nvCxnSpPr>
        <p:spPr>
          <a:xfrm flipV="1">
            <a:off x="8637231" y="1951928"/>
            <a:ext cx="0" cy="3557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p:nvPr/>
        </p:nvCxnSpPr>
        <p:spPr>
          <a:xfrm>
            <a:off x="8630088" y="1256247"/>
            <a:ext cx="7143" cy="42743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43" name="Group 42"/>
          <p:cNvGrpSpPr/>
          <p:nvPr/>
        </p:nvGrpSpPr>
        <p:grpSpPr>
          <a:xfrm>
            <a:off x="8247765" y="3603308"/>
            <a:ext cx="993246" cy="1700331"/>
            <a:chOff x="8822267" y="1843326"/>
            <a:chExt cx="993246" cy="1700331"/>
          </a:xfrm>
        </p:grpSpPr>
        <p:sp>
          <p:nvSpPr>
            <p:cNvPr id="48" name="Oval 47"/>
            <p:cNvSpPr/>
            <p:nvPr/>
          </p:nvSpPr>
          <p:spPr>
            <a:xfrm>
              <a:off x="9472613" y="2157413"/>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p:cNvSpPr/>
            <p:nvPr/>
          </p:nvSpPr>
          <p:spPr>
            <a:xfrm>
              <a:off x="9472613" y="2281714"/>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p:cNvSpPr/>
            <p:nvPr/>
          </p:nvSpPr>
          <p:spPr>
            <a:xfrm>
              <a:off x="9472613" y="2406015"/>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p:cNvSpPr/>
            <p:nvPr/>
          </p:nvSpPr>
          <p:spPr>
            <a:xfrm>
              <a:off x="9472613" y="2526029"/>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p:cNvSpPr/>
            <p:nvPr/>
          </p:nvSpPr>
          <p:spPr>
            <a:xfrm>
              <a:off x="9472613" y="2650330"/>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p:cNvSpPr/>
            <p:nvPr/>
          </p:nvSpPr>
          <p:spPr>
            <a:xfrm>
              <a:off x="9472613" y="2774631"/>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4" name="Straight Connector 53"/>
            <p:cNvCxnSpPr>
              <a:endCxn id="55" idx="4"/>
            </p:cNvCxnSpPr>
            <p:nvPr/>
          </p:nvCxnSpPr>
          <p:spPr>
            <a:xfrm flipV="1">
              <a:off x="9644063" y="2988943"/>
              <a:ext cx="0" cy="245747"/>
            </a:xfrm>
            <a:prstGeom prst="line">
              <a:avLst/>
            </a:prstGeom>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flipH="1" flipV="1">
              <a:off x="9629775" y="1843326"/>
              <a:ext cx="14288" cy="314087"/>
            </a:xfrm>
            <a:prstGeom prst="line">
              <a:avLst/>
            </a:prstGeom>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flipH="1">
              <a:off x="8822267" y="1843326"/>
              <a:ext cx="807508" cy="0"/>
            </a:xfrm>
            <a:prstGeom prst="line">
              <a:avLst/>
            </a:prstGeom>
          </p:spPr>
          <p:style>
            <a:lnRef idx="1">
              <a:schemeClr val="accent1"/>
            </a:lnRef>
            <a:fillRef idx="0">
              <a:schemeClr val="accent1"/>
            </a:fillRef>
            <a:effectRef idx="0">
              <a:schemeClr val="accent1"/>
            </a:effectRef>
            <a:fontRef idx="minor">
              <a:schemeClr val="tx1"/>
            </a:fontRef>
          </p:style>
        </p:cxnSp>
        <p:sp>
          <p:nvSpPr>
            <p:cNvPr id="57" name="TextBox 56"/>
            <p:cNvSpPr txBox="1"/>
            <p:nvPr/>
          </p:nvSpPr>
          <p:spPr>
            <a:xfrm>
              <a:off x="9472613" y="3174325"/>
              <a:ext cx="333746" cy="369332"/>
            </a:xfrm>
            <a:prstGeom prst="rect">
              <a:avLst/>
            </a:prstGeom>
            <a:noFill/>
          </p:spPr>
          <p:txBody>
            <a:bodyPr wrap="none" rtlCol="0">
              <a:spAutoFit/>
            </a:bodyPr>
            <a:lstStyle/>
            <a:p>
              <a:r>
                <a:rPr lang="en-US" dirty="0" smtClean="0"/>
                <a:t>N</a:t>
              </a:r>
              <a:endParaRPr lang="en-US" dirty="0"/>
            </a:p>
          </p:txBody>
        </p:sp>
      </p:grpSp>
      <p:cxnSp>
        <p:nvCxnSpPr>
          <p:cNvPr id="44" name="Straight Connector 43"/>
          <p:cNvCxnSpPr/>
          <p:nvPr/>
        </p:nvCxnSpPr>
        <p:spPr>
          <a:xfrm flipH="1" flipV="1">
            <a:off x="9436802" y="4303156"/>
            <a:ext cx="440267" cy="214312"/>
          </a:xfrm>
          <a:prstGeom prst="line">
            <a:avLst/>
          </a:prstGeom>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9877069" y="4517468"/>
            <a:ext cx="677333" cy="17145"/>
          </a:xfrm>
          <a:prstGeom prst="line">
            <a:avLst/>
          </a:prstGeom>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flipV="1">
            <a:off x="9504535" y="4547471"/>
            <a:ext cx="0" cy="3557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9497392" y="3851790"/>
            <a:ext cx="7143" cy="42743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flipH="1" flipV="1">
            <a:off x="10114135" y="3694510"/>
            <a:ext cx="440267" cy="214312"/>
          </a:xfrm>
          <a:prstGeom prst="line">
            <a:avLst/>
          </a:prstGeom>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a:off x="10554402" y="3908822"/>
            <a:ext cx="677333" cy="17145"/>
          </a:xfrm>
          <a:prstGeom prst="line">
            <a:avLst/>
          </a:prstGeom>
        </p:spPr>
        <p:style>
          <a:lnRef idx="1">
            <a:schemeClr val="accent1"/>
          </a:lnRef>
          <a:fillRef idx="0">
            <a:schemeClr val="accent1"/>
          </a:fillRef>
          <a:effectRef idx="0">
            <a:schemeClr val="accent1"/>
          </a:effectRef>
          <a:fontRef idx="minor">
            <a:schemeClr val="tx1"/>
          </a:fontRef>
        </p:style>
      </p:cxnSp>
      <p:cxnSp>
        <p:nvCxnSpPr>
          <p:cNvPr id="60" name="Straight Arrow Connector 59"/>
          <p:cNvCxnSpPr/>
          <p:nvPr/>
        </p:nvCxnSpPr>
        <p:spPr>
          <a:xfrm flipV="1">
            <a:off x="10181868" y="3938825"/>
            <a:ext cx="0" cy="3557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p:cNvCxnSpPr/>
          <p:nvPr/>
        </p:nvCxnSpPr>
        <p:spPr>
          <a:xfrm>
            <a:off x="10174725" y="3243144"/>
            <a:ext cx="7143" cy="42743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flipV="1">
            <a:off x="9687098" y="3694510"/>
            <a:ext cx="355600" cy="584714"/>
          </a:xfrm>
          <a:prstGeom prst="line">
            <a:avLst/>
          </a:prstGeom>
          <a:ln>
            <a:solidFill>
              <a:srgbClr val="FF0000"/>
            </a:solidFill>
            <a:prstDash val="lgDash"/>
          </a:ln>
        </p:spPr>
        <p:style>
          <a:lnRef idx="1">
            <a:schemeClr val="accent1"/>
          </a:lnRef>
          <a:fillRef idx="0">
            <a:schemeClr val="accent1"/>
          </a:fillRef>
          <a:effectRef idx="0">
            <a:schemeClr val="accent1"/>
          </a:effectRef>
          <a:fontRef idx="minor">
            <a:schemeClr val="tx1"/>
          </a:fontRef>
        </p:style>
      </p:cxnSp>
      <p:sp>
        <p:nvSpPr>
          <p:cNvPr id="64" name="TextBox 63"/>
          <p:cNvSpPr txBox="1"/>
          <p:nvPr/>
        </p:nvSpPr>
        <p:spPr>
          <a:xfrm>
            <a:off x="10071801" y="1583312"/>
            <a:ext cx="661400" cy="369332"/>
          </a:xfrm>
          <a:prstGeom prst="rect">
            <a:avLst/>
          </a:prstGeom>
          <a:noFill/>
        </p:spPr>
        <p:txBody>
          <a:bodyPr wrap="none" rtlCol="0">
            <a:spAutoFit/>
          </a:bodyPr>
          <a:lstStyle/>
          <a:p>
            <a:r>
              <a:rPr lang="en-US" dirty="0" smtClean="0"/>
              <a:t>SPDT</a:t>
            </a:r>
            <a:endParaRPr lang="en-US" dirty="0"/>
          </a:p>
        </p:txBody>
      </p:sp>
      <p:sp>
        <p:nvSpPr>
          <p:cNvPr id="65" name="TextBox 64"/>
          <p:cNvSpPr txBox="1"/>
          <p:nvPr/>
        </p:nvSpPr>
        <p:spPr>
          <a:xfrm>
            <a:off x="10652855" y="4094558"/>
            <a:ext cx="698268" cy="369332"/>
          </a:xfrm>
          <a:prstGeom prst="rect">
            <a:avLst/>
          </a:prstGeom>
          <a:noFill/>
        </p:spPr>
        <p:txBody>
          <a:bodyPr wrap="none" rtlCol="0">
            <a:spAutoFit/>
          </a:bodyPr>
          <a:lstStyle/>
          <a:p>
            <a:r>
              <a:rPr lang="en-US" dirty="0"/>
              <a:t>D</a:t>
            </a:r>
            <a:r>
              <a:rPr lang="en-US" dirty="0" smtClean="0"/>
              <a:t>PDT</a:t>
            </a:r>
            <a:endParaRPr lang="en-US" dirty="0"/>
          </a:p>
        </p:txBody>
      </p:sp>
      <p:grpSp>
        <p:nvGrpSpPr>
          <p:cNvPr id="66" name="Group 65"/>
          <p:cNvGrpSpPr/>
          <p:nvPr/>
        </p:nvGrpSpPr>
        <p:grpSpPr>
          <a:xfrm>
            <a:off x="4992202" y="4854413"/>
            <a:ext cx="993246" cy="1700331"/>
            <a:chOff x="8822267" y="1843326"/>
            <a:chExt cx="993246" cy="1700331"/>
          </a:xfrm>
        </p:grpSpPr>
        <p:sp>
          <p:nvSpPr>
            <p:cNvPr id="67" name="Oval 66"/>
            <p:cNvSpPr/>
            <p:nvPr/>
          </p:nvSpPr>
          <p:spPr>
            <a:xfrm>
              <a:off x="9472613" y="2157413"/>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p:cNvSpPr/>
            <p:nvPr/>
          </p:nvSpPr>
          <p:spPr>
            <a:xfrm>
              <a:off x="9472613" y="2281714"/>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p:cNvSpPr/>
            <p:nvPr/>
          </p:nvSpPr>
          <p:spPr>
            <a:xfrm>
              <a:off x="9472613" y="2406015"/>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Oval 69"/>
            <p:cNvSpPr/>
            <p:nvPr/>
          </p:nvSpPr>
          <p:spPr>
            <a:xfrm>
              <a:off x="9472613" y="2526029"/>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Oval 70"/>
            <p:cNvSpPr/>
            <p:nvPr/>
          </p:nvSpPr>
          <p:spPr>
            <a:xfrm>
              <a:off x="9472613" y="2650330"/>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Oval 71"/>
            <p:cNvSpPr/>
            <p:nvPr/>
          </p:nvSpPr>
          <p:spPr>
            <a:xfrm>
              <a:off x="9472613" y="2774631"/>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3" name="Straight Connector 72"/>
            <p:cNvCxnSpPr/>
            <p:nvPr/>
          </p:nvCxnSpPr>
          <p:spPr>
            <a:xfrm flipV="1">
              <a:off x="9644063" y="2988943"/>
              <a:ext cx="0" cy="245747"/>
            </a:xfrm>
            <a:prstGeom prst="line">
              <a:avLst/>
            </a:prstGeom>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flipH="1" flipV="1">
              <a:off x="9629775" y="1843326"/>
              <a:ext cx="14288" cy="314087"/>
            </a:xfrm>
            <a:prstGeom prst="line">
              <a:avLst/>
            </a:prstGeom>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flipH="1">
              <a:off x="8822267" y="1843326"/>
              <a:ext cx="807508" cy="0"/>
            </a:xfrm>
            <a:prstGeom prst="line">
              <a:avLst/>
            </a:prstGeom>
          </p:spPr>
          <p:style>
            <a:lnRef idx="1">
              <a:schemeClr val="accent1"/>
            </a:lnRef>
            <a:fillRef idx="0">
              <a:schemeClr val="accent1"/>
            </a:fillRef>
            <a:effectRef idx="0">
              <a:schemeClr val="accent1"/>
            </a:effectRef>
            <a:fontRef idx="minor">
              <a:schemeClr val="tx1"/>
            </a:fontRef>
          </p:style>
        </p:cxnSp>
        <p:sp>
          <p:nvSpPr>
            <p:cNvPr id="76" name="TextBox 75"/>
            <p:cNvSpPr txBox="1"/>
            <p:nvPr/>
          </p:nvSpPr>
          <p:spPr>
            <a:xfrm>
              <a:off x="9472613" y="3174325"/>
              <a:ext cx="333746" cy="369332"/>
            </a:xfrm>
            <a:prstGeom prst="rect">
              <a:avLst/>
            </a:prstGeom>
            <a:noFill/>
          </p:spPr>
          <p:txBody>
            <a:bodyPr wrap="none" rtlCol="0">
              <a:spAutoFit/>
            </a:bodyPr>
            <a:lstStyle/>
            <a:p>
              <a:r>
                <a:rPr lang="en-US" dirty="0" smtClean="0"/>
                <a:t>N</a:t>
              </a:r>
              <a:endParaRPr lang="en-US" dirty="0"/>
            </a:p>
          </p:txBody>
        </p:sp>
      </p:grpSp>
      <p:cxnSp>
        <p:nvCxnSpPr>
          <p:cNvPr id="77" name="Straight Connector 76"/>
          <p:cNvCxnSpPr/>
          <p:nvPr/>
        </p:nvCxnSpPr>
        <p:spPr>
          <a:xfrm flipH="1" flipV="1">
            <a:off x="6181239" y="5554261"/>
            <a:ext cx="440267" cy="214312"/>
          </a:xfrm>
          <a:prstGeom prst="line">
            <a:avLst/>
          </a:prstGeom>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a:off x="6621506" y="5768573"/>
            <a:ext cx="677333" cy="17145"/>
          </a:xfrm>
          <a:prstGeom prst="line">
            <a:avLst/>
          </a:prstGeom>
        </p:spPr>
        <p:style>
          <a:lnRef idx="1">
            <a:schemeClr val="accent1"/>
          </a:lnRef>
          <a:fillRef idx="0">
            <a:schemeClr val="accent1"/>
          </a:fillRef>
          <a:effectRef idx="0">
            <a:schemeClr val="accent1"/>
          </a:effectRef>
          <a:fontRef idx="minor">
            <a:schemeClr val="tx1"/>
          </a:fontRef>
        </p:style>
      </p:cxnSp>
      <p:cxnSp>
        <p:nvCxnSpPr>
          <p:cNvPr id="79" name="Straight Arrow Connector 78"/>
          <p:cNvCxnSpPr/>
          <p:nvPr/>
        </p:nvCxnSpPr>
        <p:spPr>
          <a:xfrm flipV="1">
            <a:off x="6248972" y="5798576"/>
            <a:ext cx="0" cy="3557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flipH="1" flipV="1">
            <a:off x="6858572" y="4945615"/>
            <a:ext cx="440267" cy="214312"/>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a:off x="7298839" y="5159927"/>
            <a:ext cx="677333" cy="17145"/>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Straight Arrow Connector 82"/>
          <p:cNvCxnSpPr/>
          <p:nvPr/>
        </p:nvCxnSpPr>
        <p:spPr>
          <a:xfrm flipV="1">
            <a:off x="6926305" y="5189930"/>
            <a:ext cx="0" cy="3557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flipV="1">
            <a:off x="6431535" y="4945615"/>
            <a:ext cx="355600" cy="584714"/>
          </a:xfrm>
          <a:prstGeom prst="line">
            <a:avLst/>
          </a:prstGeom>
          <a:ln>
            <a:solidFill>
              <a:srgbClr val="FF0000"/>
            </a:solidFill>
            <a:prstDash val="lgDash"/>
          </a:ln>
        </p:spPr>
        <p:style>
          <a:lnRef idx="1">
            <a:schemeClr val="accent1"/>
          </a:lnRef>
          <a:fillRef idx="0">
            <a:schemeClr val="accent1"/>
          </a:fillRef>
          <a:effectRef idx="0">
            <a:schemeClr val="accent1"/>
          </a:effectRef>
          <a:fontRef idx="minor">
            <a:schemeClr val="tx1"/>
          </a:fontRef>
        </p:style>
      </p:cxnSp>
      <p:sp>
        <p:nvSpPr>
          <p:cNvPr id="85" name="TextBox 84"/>
          <p:cNvSpPr txBox="1"/>
          <p:nvPr/>
        </p:nvSpPr>
        <p:spPr>
          <a:xfrm>
            <a:off x="7397292" y="5345663"/>
            <a:ext cx="662554" cy="369332"/>
          </a:xfrm>
          <a:prstGeom prst="rect">
            <a:avLst/>
          </a:prstGeom>
          <a:noFill/>
        </p:spPr>
        <p:txBody>
          <a:bodyPr wrap="none" rtlCol="0">
            <a:spAutoFit/>
          </a:bodyPr>
          <a:lstStyle/>
          <a:p>
            <a:r>
              <a:rPr lang="en-US" dirty="0" smtClean="0"/>
              <a:t>DPST</a:t>
            </a:r>
            <a:endParaRPr lang="en-US" dirty="0"/>
          </a:p>
        </p:txBody>
      </p:sp>
      <p:grpSp>
        <p:nvGrpSpPr>
          <p:cNvPr id="91" name="Group 90"/>
          <p:cNvGrpSpPr/>
          <p:nvPr/>
        </p:nvGrpSpPr>
        <p:grpSpPr>
          <a:xfrm>
            <a:off x="912374" y="3526099"/>
            <a:ext cx="2020006" cy="1070500"/>
            <a:chOff x="754401" y="5618546"/>
            <a:chExt cx="2020006" cy="1070500"/>
          </a:xfrm>
        </p:grpSpPr>
        <p:sp>
          <p:nvSpPr>
            <p:cNvPr id="87" name="Rectangle 86"/>
            <p:cNvSpPr/>
            <p:nvPr/>
          </p:nvSpPr>
          <p:spPr>
            <a:xfrm>
              <a:off x="754401" y="5618546"/>
              <a:ext cx="471487" cy="10694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a:t>
              </a:r>
              <a:endParaRPr lang="en-US" dirty="0"/>
            </a:p>
          </p:txBody>
        </p:sp>
        <p:sp>
          <p:nvSpPr>
            <p:cNvPr id="88" name="Rectangle 87"/>
            <p:cNvSpPr/>
            <p:nvPr/>
          </p:nvSpPr>
          <p:spPr>
            <a:xfrm>
              <a:off x="1268449" y="5619622"/>
              <a:ext cx="471487" cy="10694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a:t>
              </a:r>
              <a:endParaRPr lang="en-US" dirty="0"/>
            </a:p>
          </p:txBody>
        </p:sp>
        <p:sp>
          <p:nvSpPr>
            <p:cNvPr id="89" name="Rectangle 88"/>
            <p:cNvSpPr/>
            <p:nvPr/>
          </p:nvSpPr>
          <p:spPr>
            <a:xfrm>
              <a:off x="1779660" y="5619622"/>
              <a:ext cx="471487" cy="10694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CS</a:t>
              </a:r>
              <a:endParaRPr lang="en-US" dirty="0"/>
            </a:p>
          </p:txBody>
        </p:sp>
        <p:sp>
          <p:nvSpPr>
            <p:cNvPr id="90" name="Rectangle 89"/>
            <p:cNvSpPr/>
            <p:nvPr/>
          </p:nvSpPr>
          <p:spPr>
            <a:xfrm>
              <a:off x="2302920" y="5618546"/>
              <a:ext cx="471487" cy="10694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GS</a:t>
              </a:r>
              <a:endParaRPr lang="en-US" dirty="0"/>
            </a:p>
          </p:txBody>
        </p:sp>
      </p:grpSp>
      <p:sp>
        <p:nvSpPr>
          <p:cNvPr id="92" name="TextBox 91"/>
          <p:cNvSpPr txBox="1"/>
          <p:nvPr/>
        </p:nvSpPr>
        <p:spPr>
          <a:xfrm>
            <a:off x="328525" y="5963929"/>
            <a:ext cx="4998466" cy="646331"/>
          </a:xfrm>
          <a:prstGeom prst="rect">
            <a:avLst/>
          </a:prstGeom>
          <a:noFill/>
        </p:spPr>
        <p:txBody>
          <a:bodyPr wrap="square" rtlCol="0">
            <a:spAutoFit/>
          </a:bodyPr>
          <a:lstStyle/>
          <a:p>
            <a:r>
              <a:rPr lang="en-US" dirty="0" smtClean="0"/>
              <a:t>All relays purchased are DPDT. A subset of connections are used for SPDT and DPST cases. </a:t>
            </a:r>
            <a:endParaRPr lang="en-US" dirty="0"/>
          </a:p>
        </p:txBody>
      </p:sp>
    </p:spTree>
    <p:extLst>
      <p:ext uri="{BB962C8B-B14F-4D97-AF65-F5344CB8AC3E}">
        <p14:creationId xmlns:p14="http://schemas.microsoft.com/office/powerpoint/2010/main" val="16992962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9587" y="227846"/>
            <a:ext cx="10515600" cy="465713"/>
          </a:xfrm>
        </p:spPr>
        <p:txBody>
          <a:bodyPr>
            <a:normAutofit fontScale="90000"/>
          </a:bodyPr>
          <a:lstStyle/>
          <a:p>
            <a:r>
              <a:rPr lang="en-US" dirty="0" smtClean="0"/>
              <a:t>Relay Implementation</a:t>
            </a:r>
            <a:endParaRPr lang="en-US" dirty="0"/>
          </a:p>
        </p:txBody>
      </p:sp>
      <p:sp>
        <p:nvSpPr>
          <p:cNvPr id="5" name="Oval 4"/>
          <p:cNvSpPr/>
          <p:nvPr/>
        </p:nvSpPr>
        <p:spPr>
          <a:xfrm>
            <a:off x="1744836" y="1322006"/>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1744836" y="1446307"/>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1744836" y="1570608"/>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1744836" y="1690622"/>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1744836" y="1814923"/>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1744836" y="1939224"/>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Connector 10"/>
          <p:cNvCxnSpPr>
            <a:endCxn id="17" idx="4"/>
          </p:cNvCxnSpPr>
          <p:nvPr/>
        </p:nvCxnSpPr>
        <p:spPr>
          <a:xfrm flipV="1">
            <a:off x="-5107682" y="2201851"/>
            <a:ext cx="0" cy="245747"/>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flipV="1">
            <a:off x="1916286" y="943796"/>
            <a:ext cx="0" cy="37821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p:cNvCxnSpPr>
            <a:endCxn id="19" idx="3"/>
          </p:cNvCxnSpPr>
          <p:nvPr/>
        </p:nvCxnSpPr>
        <p:spPr>
          <a:xfrm flipH="1" flipV="1">
            <a:off x="934592" y="921716"/>
            <a:ext cx="981694" cy="6463"/>
          </a:xfrm>
          <a:prstGeom prst="line">
            <a:avLst/>
          </a:prstGeom>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1744836" y="2338918"/>
            <a:ext cx="333746" cy="369332"/>
          </a:xfrm>
          <a:prstGeom prst="rect">
            <a:avLst/>
          </a:prstGeom>
          <a:noFill/>
        </p:spPr>
        <p:txBody>
          <a:bodyPr wrap="none" rtlCol="0">
            <a:spAutoFit/>
          </a:bodyPr>
          <a:lstStyle/>
          <a:p>
            <a:r>
              <a:rPr lang="en-US" dirty="0" smtClean="0"/>
              <a:t>N</a:t>
            </a:r>
            <a:endParaRPr lang="en-US" dirty="0"/>
          </a:p>
        </p:txBody>
      </p:sp>
      <p:cxnSp>
        <p:nvCxnSpPr>
          <p:cNvPr id="15" name="Straight Connector 14"/>
          <p:cNvCxnSpPr/>
          <p:nvPr/>
        </p:nvCxnSpPr>
        <p:spPr>
          <a:xfrm flipV="1">
            <a:off x="1203380" y="1742741"/>
            <a:ext cx="342150" cy="208051"/>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flipH="1">
            <a:off x="676995" y="1950792"/>
            <a:ext cx="526385" cy="16644"/>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flipH="1" flipV="1">
            <a:off x="1492892" y="1979919"/>
            <a:ext cx="0" cy="3453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a:off x="1492892" y="1117789"/>
            <a:ext cx="0" cy="66468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419397" y="737050"/>
            <a:ext cx="515195" cy="369332"/>
          </a:xfrm>
          <a:prstGeom prst="rect">
            <a:avLst/>
          </a:prstGeom>
          <a:noFill/>
        </p:spPr>
        <p:txBody>
          <a:bodyPr wrap="square" rtlCol="0">
            <a:spAutoFit/>
          </a:bodyPr>
          <a:lstStyle/>
          <a:p>
            <a:r>
              <a:rPr lang="en-US" dirty="0" smtClean="0"/>
              <a:t>T</a:t>
            </a:r>
            <a:endParaRPr lang="en-US" dirty="0"/>
          </a:p>
        </p:txBody>
      </p:sp>
      <p:sp>
        <p:nvSpPr>
          <p:cNvPr id="21" name="TextBox 20"/>
          <p:cNvSpPr txBox="1"/>
          <p:nvPr/>
        </p:nvSpPr>
        <p:spPr>
          <a:xfrm>
            <a:off x="242412" y="1795253"/>
            <a:ext cx="574210" cy="369332"/>
          </a:xfrm>
          <a:prstGeom prst="rect">
            <a:avLst/>
          </a:prstGeom>
          <a:noFill/>
        </p:spPr>
        <p:txBody>
          <a:bodyPr wrap="square" rtlCol="0">
            <a:spAutoFit/>
          </a:bodyPr>
          <a:lstStyle/>
          <a:p>
            <a:r>
              <a:rPr lang="en-US" dirty="0" smtClean="0"/>
              <a:t>L1</a:t>
            </a:r>
            <a:endParaRPr lang="en-US" dirty="0"/>
          </a:p>
        </p:txBody>
      </p:sp>
      <p:cxnSp>
        <p:nvCxnSpPr>
          <p:cNvPr id="266" name="Straight Connector 265"/>
          <p:cNvCxnSpPr>
            <a:stCxn id="10" idx="4"/>
            <a:endCxn id="14" idx="0"/>
          </p:cNvCxnSpPr>
          <p:nvPr/>
        </p:nvCxnSpPr>
        <p:spPr>
          <a:xfrm flipH="1">
            <a:off x="1911709" y="2153536"/>
            <a:ext cx="4577" cy="185382"/>
          </a:xfrm>
          <a:prstGeom prst="line">
            <a:avLst/>
          </a:prstGeom>
        </p:spPr>
        <p:style>
          <a:lnRef idx="1">
            <a:schemeClr val="accent1"/>
          </a:lnRef>
          <a:fillRef idx="0">
            <a:schemeClr val="accent1"/>
          </a:fillRef>
          <a:effectRef idx="0">
            <a:schemeClr val="accent1"/>
          </a:effectRef>
          <a:fontRef idx="minor">
            <a:schemeClr val="tx1"/>
          </a:fontRef>
        </p:style>
      </p:cxnSp>
      <p:sp>
        <p:nvSpPr>
          <p:cNvPr id="267" name="TextBox 266"/>
          <p:cNvSpPr txBox="1"/>
          <p:nvPr/>
        </p:nvSpPr>
        <p:spPr>
          <a:xfrm>
            <a:off x="2087736" y="1570608"/>
            <a:ext cx="296876" cy="369332"/>
          </a:xfrm>
          <a:prstGeom prst="rect">
            <a:avLst/>
          </a:prstGeom>
          <a:noFill/>
        </p:spPr>
        <p:txBody>
          <a:bodyPr wrap="none" rtlCol="0">
            <a:spAutoFit/>
          </a:bodyPr>
          <a:lstStyle/>
          <a:p>
            <a:r>
              <a:rPr lang="en-US" dirty="0" smtClean="0"/>
              <a:t>T</a:t>
            </a:r>
            <a:endParaRPr lang="en-US" dirty="0"/>
          </a:p>
        </p:txBody>
      </p:sp>
      <p:cxnSp>
        <p:nvCxnSpPr>
          <p:cNvPr id="269" name="Straight Connector 268"/>
          <p:cNvCxnSpPr/>
          <p:nvPr/>
        </p:nvCxnSpPr>
        <p:spPr>
          <a:xfrm>
            <a:off x="1960997" y="1117789"/>
            <a:ext cx="4214048" cy="3330"/>
          </a:xfrm>
          <a:prstGeom prst="line">
            <a:avLst/>
          </a:prstGeom>
        </p:spPr>
        <p:style>
          <a:lnRef idx="1">
            <a:schemeClr val="accent1"/>
          </a:lnRef>
          <a:fillRef idx="0">
            <a:schemeClr val="accent1"/>
          </a:fillRef>
          <a:effectRef idx="0">
            <a:schemeClr val="accent1"/>
          </a:effectRef>
          <a:fontRef idx="minor">
            <a:schemeClr val="tx1"/>
          </a:fontRef>
        </p:style>
      </p:cxnSp>
      <p:sp>
        <p:nvSpPr>
          <p:cNvPr id="270" name="Oval 269"/>
          <p:cNvSpPr/>
          <p:nvPr/>
        </p:nvSpPr>
        <p:spPr>
          <a:xfrm>
            <a:off x="6165229" y="839107"/>
            <a:ext cx="500062" cy="524591"/>
          </a:xfrm>
          <a:prstGeom prst="ellipse">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3" name="Straight Connector 272"/>
          <p:cNvCxnSpPr>
            <a:stCxn id="270" idx="6"/>
          </p:cNvCxnSpPr>
          <p:nvPr/>
        </p:nvCxnSpPr>
        <p:spPr>
          <a:xfrm>
            <a:off x="6665291" y="1101403"/>
            <a:ext cx="557213"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76" name="Straight Connector 275"/>
          <p:cNvCxnSpPr/>
          <p:nvPr/>
        </p:nvCxnSpPr>
        <p:spPr>
          <a:xfrm flipV="1">
            <a:off x="2331508" y="2644081"/>
            <a:ext cx="342150" cy="208051"/>
          </a:xfrm>
          <a:prstGeom prst="line">
            <a:avLst/>
          </a:prstGeom>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p:nvCxnSpPr>
        <p:spPr>
          <a:xfrm flipH="1">
            <a:off x="1479541" y="2852132"/>
            <a:ext cx="85196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78" name="Straight Arrow Connector 277"/>
          <p:cNvCxnSpPr/>
          <p:nvPr/>
        </p:nvCxnSpPr>
        <p:spPr>
          <a:xfrm flipH="1" flipV="1">
            <a:off x="2621020" y="2881259"/>
            <a:ext cx="6898" cy="20351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1" name="Straight Connector 280"/>
          <p:cNvCxnSpPr/>
          <p:nvPr/>
        </p:nvCxnSpPr>
        <p:spPr>
          <a:xfrm flipV="1">
            <a:off x="2382705" y="3766586"/>
            <a:ext cx="342150" cy="208051"/>
          </a:xfrm>
          <a:prstGeom prst="line">
            <a:avLst/>
          </a:prstGeom>
        </p:spPr>
        <p:style>
          <a:lnRef idx="1">
            <a:schemeClr val="accent1"/>
          </a:lnRef>
          <a:fillRef idx="0">
            <a:schemeClr val="accent1"/>
          </a:fillRef>
          <a:effectRef idx="0">
            <a:schemeClr val="accent1"/>
          </a:effectRef>
          <a:fontRef idx="minor">
            <a:schemeClr val="tx1"/>
          </a:fontRef>
        </p:style>
      </p:cxnSp>
      <p:cxnSp>
        <p:nvCxnSpPr>
          <p:cNvPr id="282" name="Straight Connector 281"/>
          <p:cNvCxnSpPr/>
          <p:nvPr/>
        </p:nvCxnSpPr>
        <p:spPr>
          <a:xfrm flipH="1">
            <a:off x="1459755" y="3974637"/>
            <a:ext cx="92295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83" name="Straight Arrow Connector 282"/>
          <p:cNvCxnSpPr/>
          <p:nvPr/>
        </p:nvCxnSpPr>
        <p:spPr>
          <a:xfrm flipV="1">
            <a:off x="2670441" y="4003764"/>
            <a:ext cx="1776" cy="20347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6" name="Straight Connector 285"/>
          <p:cNvCxnSpPr/>
          <p:nvPr/>
        </p:nvCxnSpPr>
        <p:spPr>
          <a:xfrm flipH="1">
            <a:off x="1438243" y="2278237"/>
            <a:ext cx="54650" cy="4113484"/>
          </a:xfrm>
          <a:prstGeom prst="line">
            <a:avLst/>
          </a:prstGeom>
        </p:spPr>
        <p:style>
          <a:lnRef idx="1">
            <a:schemeClr val="accent1"/>
          </a:lnRef>
          <a:fillRef idx="0">
            <a:schemeClr val="accent1"/>
          </a:fillRef>
          <a:effectRef idx="0">
            <a:schemeClr val="accent1"/>
          </a:effectRef>
          <a:fontRef idx="minor">
            <a:schemeClr val="tx1"/>
          </a:fontRef>
        </p:style>
      </p:cxnSp>
      <p:cxnSp>
        <p:nvCxnSpPr>
          <p:cNvPr id="293" name="Straight Connector 292"/>
          <p:cNvCxnSpPr/>
          <p:nvPr/>
        </p:nvCxnSpPr>
        <p:spPr>
          <a:xfrm>
            <a:off x="2382705" y="2881259"/>
            <a:ext cx="0" cy="989352"/>
          </a:xfrm>
          <a:prstGeom prst="line">
            <a:avLst/>
          </a:prstGeom>
          <a:ln>
            <a:solidFill>
              <a:srgbClr val="FF0000"/>
            </a:solidFill>
            <a:prstDash val="lgDash"/>
          </a:ln>
        </p:spPr>
        <p:style>
          <a:lnRef idx="1">
            <a:schemeClr val="accent1"/>
          </a:lnRef>
          <a:fillRef idx="0">
            <a:schemeClr val="accent1"/>
          </a:fillRef>
          <a:effectRef idx="0">
            <a:schemeClr val="accent1"/>
          </a:effectRef>
          <a:fontRef idx="minor">
            <a:schemeClr val="tx1"/>
          </a:fontRef>
        </p:style>
      </p:cxnSp>
      <p:cxnSp>
        <p:nvCxnSpPr>
          <p:cNvPr id="295" name="Straight Arrow Connector 294"/>
          <p:cNvCxnSpPr/>
          <p:nvPr/>
        </p:nvCxnSpPr>
        <p:spPr>
          <a:xfrm>
            <a:off x="2670441" y="3433042"/>
            <a:ext cx="0" cy="3546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7" name="Straight Connector 296"/>
          <p:cNvCxnSpPr/>
          <p:nvPr/>
        </p:nvCxnSpPr>
        <p:spPr>
          <a:xfrm>
            <a:off x="2674220" y="3433042"/>
            <a:ext cx="1050954" cy="3882"/>
          </a:xfrm>
          <a:prstGeom prst="line">
            <a:avLst/>
          </a:prstGeom>
        </p:spPr>
        <p:style>
          <a:lnRef idx="1">
            <a:schemeClr val="accent1"/>
          </a:lnRef>
          <a:fillRef idx="0">
            <a:schemeClr val="accent1"/>
          </a:fillRef>
          <a:effectRef idx="0">
            <a:schemeClr val="accent1"/>
          </a:effectRef>
          <a:fontRef idx="minor">
            <a:schemeClr val="tx1"/>
          </a:fontRef>
        </p:style>
      </p:cxnSp>
      <p:cxnSp>
        <p:nvCxnSpPr>
          <p:cNvPr id="299" name="Straight Connector 298"/>
          <p:cNvCxnSpPr/>
          <p:nvPr/>
        </p:nvCxnSpPr>
        <p:spPr>
          <a:xfrm flipV="1">
            <a:off x="3710763" y="3184520"/>
            <a:ext cx="446900" cy="253239"/>
          </a:xfrm>
          <a:prstGeom prst="line">
            <a:avLst/>
          </a:prstGeom>
        </p:spPr>
        <p:style>
          <a:lnRef idx="1">
            <a:schemeClr val="accent1"/>
          </a:lnRef>
          <a:fillRef idx="0">
            <a:schemeClr val="accent1"/>
          </a:fillRef>
          <a:effectRef idx="0">
            <a:schemeClr val="accent1"/>
          </a:effectRef>
          <a:fontRef idx="minor">
            <a:schemeClr val="tx1"/>
          </a:fontRef>
        </p:style>
      </p:cxnSp>
      <p:cxnSp>
        <p:nvCxnSpPr>
          <p:cNvPr id="301" name="Straight Arrow Connector 300"/>
          <p:cNvCxnSpPr/>
          <p:nvPr/>
        </p:nvCxnSpPr>
        <p:spPr>
          <a:xfrm flipV="1">
            <a:off x="4136188" y="3433043"/>
            <a:ext cx="4295" cy="30992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4" name="Straight Connector 303"/>
          <p:cNvCxnSpPr/>
          <p:nvPr/>
        </p:nvCxnSpPr>
        <p:spPr>
          <a:xfrm>
            <a:off x="4149073" y="3733568"/>
            <a:ext cx="2017382" cy="23993"/>
          </a:xfrm>
          <a:prstGeom prst="line">
            <a:avLst/>
          </a:prstGeom>
        </p:spPr>
        <p:style>
          <a:lnRef idx="1">
            <a:schemeClr val="accent1"/>
          </a:lnRef>
          <a:fillRef idx="0">
            <a:schemeClr val="accent1"/>
          </a:fillRef>
          <a:effectRef idx="0">
            <a:schemeClr val="accent1"/>
          </a:effectRef>
          <a:fontRef idx="minor">
            <a:schemeClr val="tx1"/>
          </a:fontRef>
        </p:style>
      </p:cxnSp>
      <p:sp>
        <p:nvSpPr>
          <p:cNvPr id="305" name="Oval 304"/>
          <p:cNvSpPr/>
          <p:nvPr/>
        </p:nvSpPr>
        <p:spPr>
          <a:xfrm>
            <a:off x="6175045" y="3469371"/>
            <a:ext cx="500062" cy="524591"/>
          </a:xfrm>
          <a:prstGeom prst="ellipse">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6" name="Oval 305"/>
          <p:cNvSpPr/>
          <p:nvPr/>
        </p:nvSpPr>
        <p:spPr>
          <a:xfrm>
            <a:off x="6175045" y="2356109"/>
            <a:ext cx="500062" cy="524591"/>
          </a:xfrm>
          <a:prstGeom prst="ellipse">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9" name="Straight Connector 308"/>
          <p:cNvCxnSpPr/>
          <p:nvPr/>
        </p:nvCxnSpPr>
        <p:spPr>
          <a:xfrm>
            <a:off x="2621020" y="3084771"/>
            <a:ext cx="100468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11" name="Straight Connector 310"/>
          <p:cNvCxnSpPr/>
          <p:nvPr/>
        </p:nvCxnSpPr>
        <p:spPr>
          <a:xfrm flipV="1">
            <a:off x="3625702" y="2644081"/>
            <a:ext cx="0" cy="440690"/>
          </a:xfrm>
          <a:prstGeom prst="line">
            <a:avLst/>
          </a:prstGeom>
        </p:spPr>
        <p:style>
          <a:lnRef idx="1">
            <a:schemeClr val="accent1"/>
          </a:lnRef>
          <a:fillRef idx="0">
            <a:schemeClr val="accent1"/>
          </a:fillRef>
          <a:effectRef idx="0">
            <a:schemeClr val="accent1"/>
          </a:effectRef>
          <a:fontRef idx="minor">
            <a:schemeClr val="tx1"/>
          </a:fontRef>
        </p:style>
      </p:cxnSp>
      <p:cxnSp>
        <p:nvCxnSpPr>
          <p:cNvPr id="313" name="Straight Connector 312"/>
          <p:cNvCxnSpPr/>
          <p:nvPr/>
        </p:nvCxnSpPr>
        <p:spPr>
          <a:xfrm flipV="1">
            <a:off x="3625702" y="2627580"/>
            <a:ext cx="2549343" cy="26103"/>
          </a:xfrm>
          <a:prstGeom prst="line">
            <a:avLst/>
          </a:prstGeom>
        </p:spPr>
        <p:style>
          <a:lnRef idx="1">
            <a:schemeClr val="accent1"/>
          </a:lnRef>
          <a:fillRef idx="0">
            <a:schemeClr val="accent1"/>
          </a:fillRef>
          <a:effectRef idx="0">
            <a:schemeClr val="accent1"/>
          </a:effectRef>
          <a:fontRef idx="minor">
            <a:schemeClr val="tx1"/>
          </a:fontRef>
        </p:style>
      </p:cxnSp>
      <p:sp>
        <p:nvSpPr>
          <p:cNvPr id="316" name="TextBox 315"/>
          <p:cNvSpPr txBox="1"/>
          <p:nvPr/>
        </p:nvSpPr>
        <p:spPr>
          <a:xfrm>
            <a:off x="2672063" y="2715987"/>
            <a:ext cx="823302" cy="369332"/>
          </a:xfrm>
          <a:prstGeom prst="rect">
            <a:avLst/>
          </a:prstGeom>
          <a:noFill/>
        </p:spPr>
        <p:txBody>
          <a:bodyPr wrap="none" rtlCol="0">
            <a:spAutoFit/>
          </a:bodyPr>
          <a:lstStyle/>
          <a:p>
            <a:r>
              <a:rPr lang="en-US" dirty="0" smtClean="0"/>
              <a:t>Gsave</a:t>
            </a:r>
            <a:r>
              <a:rPr lang="en-US" baseline="-25000" dirty="0" smtClean="0"/>
              <a:t>2</a:t>
            </a:r>
            <a:endParaRPr lang="en-US" baseline="-25000" dirty="0"/>
          </a:p>
        </p:txBody>
      </p:sp>
      <p:sp>
        <p:nvSpPr>
          <p:cNvPr id="317" name="TextBox 316"/>
          <p:cNvSpPr txBox="1"/>
          <p:nvPr/>
        </p:nvSpPr>
        <p:spPr>
          <a:xfrm>
            <a:off x="2695059" y="3707621"/>
            <a:ext cx="823302" cy="369332"/>
          </a:xfrm>
          <a:prstGeom prst="rect">
            <a:avLst/>
          </a:prstGeom>
          <a:noFill/>
        </p:spPr>
        <p:txBody>
          <a:bodyPr wrap="none" rtlCol="0">
            <a:spAutoFit/>
          </a:bodyPr>
          <a:lstStyle/>
          <a:p>
            <a:r>
              <a:rPr lang="en-US" dirty="0" smtClean="0"/>
              <a:t>Gsave</a:t>
            </a:r>
            <a:r>
              <a:rPr lang="en-US" baseline="-25000" dirty="0"/>
              <a:t>1</a:t>
            </a:r>
          </a:p>
        </p:txBody>
      </p:sp>
      <p:sp>
        <p:nvSpPr>
          <p:cNvPr id="318" name="TextBox 317"/>
          <p:cNvSpPr txBox="1"/>
          <p:nvPr/>
        </p:nvSpPr>
        <p:spPr>
          <a:xfrm>
            <a:off x="4167400" y="3166564"/>
            <a:ext cx="386644" cy="369332"/>
          </a:xfrm>
          <a:prstGeom prst="rect">
            <a:avLst/>
          </a:prstGeom>
          <a:noFill/>
        </p:spPr>
        <p:txBody>
          <a:bodyPr wrap="none" rtlCol="0">
            <a:spAutoFit/>
          </a:bodyPr>
          <a:lstStyle/>
          <a:p>
            <a:r>
              <a:rPr lang="en-US" dirty="0" smtClean="0"/>
              <a:t>C</a:t>
            </a:r>
            <a:r>
              <a:rPr lang="en-US" baseline="-25000" dirty="0" smtClean="0"/>
              <a:t>2</a:t>
            </a:r>
            <a:endParaRPr lang="en-US" baseline="-25000" dirty="0"/>
          </a:p>
        </p:txBody>
      </p:sp>
      <p:cxnSp>
        <p:nvCxnSpPr>
          <p:cNvPr id="320" name="Straight Connector 319"/>
          <p:cNvCxnSpPr/>
          <p:nvPr/>
        </p:nvCxnSpPr>
        <p:spPr>
          <a:xfrm flipH="1" flipV="1">
            <a:off x="3042566" y="5223987"/>
            <a:ext cx="292330" cy="246449"/>
          </a:xfrm>
          <a:prstGeom prst="line">
            <a:avLst/>
          </a:prstGeom>
        </p:spPr>
        <p:style>
          <a:lnRef idx="1">
            <a:schemeClr val="accent1"/>
          </a:lnRef>
          <a:fillRef idx="0">
            <a:schemeClr val="accent1"/>
          </a:fillRef>
          <a:effectRef idx="0">
            <a:schemeClr val="accent1"/>
          </a:effectRef>
          <a:fontRef idx="minor">
            <a:schemeClr val="tx1"/>
          </a:fontRef>
        </p:style>
      </p:cxnSp>
      <p:cxnSp>
        <p:nvCxnSpPr>
          <p:cNvPr id="321" name="Straight Connector 320"/>
          <p:cNvCxnSpPr/>
          <p:nvPr/>
        </p:nvCxnSpPr>
        <p:spPr>
          <a:xfrm>
            <a:off x="3334896" y="5470436"/>
            <a:ext cx="238621" cy="7393"/>
          </a:xfrm>
          <a:prstGeom prst="line">
            <a:avLst/>
          </a:prstGeom>
        </p:spPr>
        <p:style>
          <a:lnRef idx="1">
            <a:schemeClr val="accent1"/>
          </a:lnRef>
          <a:fillRef idx="0">
            <a:schemeClr val="accent1"/>
          </a:fillRef>
          <a:effectRef idx="0">
            <a:schemeClr val="accent1"/>
          </a:effectRef>
          <a:fontRef idx="minor">
            <a:schemeClr val="tx1"/>
          </a:fontRef>
        </p:style>
      </p:cxnSp>
      <p:cxnSp>
        <p:nvCxnSpPr>
          <p:cNvPr id="322" name="Straight Arrow Connector 321"/>
          <p:cNvCxnSpPr/>
          <p:nvPr/>
        </p:nvCxnSpPr>
        <p:spPr>
          <a:xfrm flipV="1">
            <a:off x="3071188" y="5504940"/>
            <a:ext cx="16351" cy="8643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3" name="Straight Arrow Connector 322"/>
          <p:cNvCxnSpPr/>
          <p:nvPr/>
        </p:nvCxnSpPr>
        <p:spPr>
          <a:xfrm flipH="1">
            <a:off x="3072989" y="4207237"/>
            <a:ext cx="12951" cy="102609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25" name="Oval 324"/>
          <p:cNvSpPr/>
          <p:nvPr/>
        </p:nvSpPr>
        <p:spPr>
          <a:xfrm>
            <a:off x="2375304" y="4923930"/>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6" name="Oval 325"/>
          <p:cNvSpPr/>
          <p:nvPr/>
        </p:nvSpPr>
        <p:spPr>
          <a:xfrm>
            <a:off x="2375304" y="5048231"/>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7" name="Oval 326"/>
          <p:cNvSpPr/>
          <p:nvPr/>
        </p:nvSpPr>
        <p:spPr>
          <a:xfrm>
            <a:off x="2375304" y="5172532"/>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8" name="Oval 327"/>
          <p:cNvSpPr/>
          <p:nvPr/>
        </p:nvSpPr>
        <p:spPr>
          <a:xfrm>
            <a:off x="2375304" y="5292546"/>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9" name="Oval 328"/>
          <p:cNvSpPr/>
          <p:nvPr/>
        </p:nvSpPr>
        <p:spPr>
          <a:xfrm>
            <a:off x="2375304" y="5416847"/>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0" name="Oval 329"/>
          <p:cNvSpPr/>
          <p:nvPr/>
        </p:nvSpPr>
        <p:spPr>
          <a:xfrm>
            <a:off x="2375304" y="5541148"/>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31" name="Straight Connector 330"/>
          <p:cNvCxnSpPr/>
          <p:nvPr/>
        </p:nvCxnSpPr>
        <p:spPr>
          <a:xfrm flipH="1">
            <a:off x="2542177" y="5755460"/>
            <a:ext cx="4577" cy="185382"/>
          </a:xfrm>
          <a:prstGeom prst="line">
            <a:avLst/>
          </a:prstGeom>
        </p:spPr>
        <p:style>
          <a:lnRef idx="1">
            <a:schemeClr val="accent1"/>
          </a:lnRef>
          <a:fillRef idx="0">
            <a:schemeClr val="accent1"/>
          </a:fillRef>
          <a:effectRef idx="0">
            <a:schemeClr val="accent1"/>
          </a:effectRef>
          <a:fontRef idx="minor">
            <a:schemeClr val="tx1"/>
          </a:fontRef>
        </p:style>
      </p:cxnSp>
      <p:sp>
        <p:nvSpPr>
          <p:cNvPr id="339" name="TextBox 338"/>
          <p:cNvSpPr txBox="1"/>
          <p:nvPr/>
        </p:nvSpPr>
        <p:spPr>
          <a:xfrm>
            <a:off x="2375304" y="5861167"/>
            <a:ext cx="333746" cy="369332"/>
          </a:xfrm>
          <a:prstGeom prst="rect">
            <a:avLst/>
          </a:prstGeom>
          <a:noFill/>
        </p:spPr>
        <p:txBody>
          <a:bodyPr wrap="none" rtlCol="0">
            <a:spAutoFit/>
          </a:bodyPr>
          <a:lstStyle/>
          <a:p>
            <a:r>
              <a:rPr lang="en-US" dirty="0" smtClean="0"/>
              <a:t>N</a:t>
            </a:r>
            <a:endParaRPr lang="en-US" dirty="0"/>
          </a:p>
        </p:txBody>
      </p:sp>
      <p:cxnSp>
        <p:nvCxnSpPr>
          <p:cNvPr id="341" name="Straight Connector 340"/>
          <p:cNvCxnSpPr/>
          <p:nvPr/>
        </p:nvCxnSpPr>
        <p:spPr>
          <a:xfrm flipV="1">
            <a:off x="4684048" y="5729504"/>
            <a:ext cx="342150" cy="208051"/>
          </a:xfrm>
          <a:prstGeom prst="line">
            <a:avLst/>
          </a:prstGeom>
        </p:spPr>
        <p:style>
          <a:lnRef idx="1">
            <a:schemeClr val="accent1"/>
          </a:lnRef>
          <a:fillRef idx="0">
            <a:schemeClr val="accent1"/>
          </a:fillRef>
          <a:effectRef idx="0">
            <a:schemeClr val="accent1"/>
          </a:effectRef>
          <a:fontRef idx="minor">
            <a:schemeClr val="tx1"/>
          </a:fontRef>
        </p:style>
      </p:cxnSp>
      <p:cxnSp>
        <p:nvCxnSpPr>
          <p:cNvPr id="342" name="Straight Connector 341"/>
          <p:cNvCxnSpPr/>
          <p:nvPr/>
        </p:nvCxnSpPr>
        <p:spPr>
          <a:xfrm flipH="1">
            <a:off x="4157663" y="5937555"/>
            <a:ext cx="526385" cy="16644"/>
          </a:xfrm>
          <a:prstGeom prst="line">
            <a:avLst/>
          </a:prstGeom>
        </p:spPr>
        <p:style>
          <a:lnRef idx="1">
            <a:schemeClr val="accent1"/>
          </a:lnRef>
          <a:fillRef idx="0">
            <a:schemeClr val="accent1"/>
          </a:fillRef>
          <a:effectRef idx="0">
            <a:schemeClr val="accent1"/>
          </a:effectRef>
          <a:fontRef idx="minor">
            <a:schemeClr val="tx1"/>
          </a:fontRef>
        </p:style>
      </p:cxnSp>
      <p:cxnSp>
        <p:nvCxnSpPr>
          <p:cNvPr id="343" name="Straight Arrow Connector 342"/>
          <p:cNvCxnSpPr/>
          <p:nvPr/>
        </p:nvCxnSpPr>
        <p:spPr>
          <a:xfrm flipH="1" flipV="1">
            <a:off x="4973560" y="5966682"/>
            <a:ext cx="0" cy="3453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45" name="Oval 344"/>
          <p:cNvSpPr/>
          <p:nvPr/>
        </p:nvSpPr>
        <p:spPr>
          <a:xfrm>
            <a:off x="5181794" y="5374809"/>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6" name="Oval 345"/>
          <p:cNvSpPr/>
          <p:nvPr/>
        </p:nvSpPr>
        <p:spPr>
          <a:xfrm>
            <a:off x="5181794" y="5499110"/>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7" name="Oval 346"/>
          <p:cNvSpPr/>
          <p:nvPr/>
        </p:nvSpPr>
        <p:spPr>
          <a:xfrm>
            <a:off x="5181794" y="5623411"/>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8" name="Oval 347"/>
          <p:cNvSpPr/>
          <p:nvPr/>
        </p:nvSpPr>
        <p:spPr>
          <a:xfrm>
            <a:off x="5181794" y="5743425"/>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9" name="Oval 348"/>
          <p:cNvSpPr/>
          <p:nvPr/>
        </p:nvSpPr>
        <p:spPr>
          <a:xfrm>
            <a:off x="5181794" y="5867726"/>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0" name="Oval 349"/>
          <p:cNvSpPr/>
          <p:nvPr/>
        </p:nvSpPr>
        <p:spPr>
          <a:xfrm>
            <a:off x="5181794" y="5992027"/>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51" name="Straight Connector 350"/>
          <p:cNvCxnSpPr/>
          <p:nvPr/>
        </p:nvCxnSpPr>
        <p:spPr>
          <a:xfrm flipH="1">
            <a:off x="5348667" y="6206339"/>
            <a:ext cx="4577" cy="185382"/>
          </a:xfrm>
          <a:prstGeom prst="line">
            <a:avLst/>
          </a:prstGeom>
        </p:spPr>
        <p:style>
          <a:lnRef idx="1">
            <a:schemeClr val="accent1"/>
          </a:lnRef>
          <a:fillRef idx="0">
            <a:schemeClr val="accent1"/>
          </a:fillRef>
          <a:effectRef idx="0">
            <a:schemeClr val="accent1"/>
          </a:effectRef>
          <a:fontRef idx="minor">
            <a:schemeClr val="tx1"/>
          </a:fontRef>
        </p:style>
      </p:cxnSp>
      <p:sp>
        <p:nvSpPr>
          <p:cNvPr id="352" name="TextBox 351"/>
          <p:cNvSpPr txBox="1"/>
          <p:nvPr/>
        </p:nvSpPr>
        <p:spPr>
          <a:xfrm>
            <a:off x="5181794" y="6312046"/>
            <a:ext cx="333746" cy="369332"/>
          </a:xfrm>
          <a:prstGeom prst="rect">
            <a:avLst/>
          </a:prstGeom>
          <a:noFill/>
        </p:spPr>
        <p:txBody>
          <a:bodyPr wrap="none" rtlCol="0">
            <a:spAutoFit/>
          </a:bodyPr>
          <a:lstStyle/>
          <a:p>
            <a:r>
              <a:rPr lang="en-US" dirty="0" smtClean="0"/>
              <a:t>N</a:t>
            </a:r>
            <a:endParaRPr lang="en-US" dirty="0"/>
          </a:p>
        </p:txBody>
      </p:sp>
      <p:cxnSp>
        <p:nvCxnSpPr>
          <p:cNvPr id="355" name="Straight Connector 354"/>
          <p:cNvCxnSpPr/>
          <p:nvPr/>
        </p:nvCxnSpPr>
        <p:spPr>
          <a:xfrm>
            <a:off x="1436914" y="6391721"/>
            <a:ext cx="2703569"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57" name="Straight Connector 356"/>
          <p:cNvCxnSpPr/>
          <p:nvPr/>
        </p:nvCxnSpPr>
        <p:spPr>
          <a:xfrm flipV="1">
            <a:off x="4157663" y="5954199"/>
            <a:ext cx="0" cy="437522"/>
          </a:xfrm>
          <a:prstGeom prst="line">
            <a:avLst/>
          </a:prstGeom>
        </p:spPr>
        <p:style>
          <a:lnRef idx="1">
            <a:schemeClr val="accent1"/>
          </a:lnRef>
          <a:fillRef idx="0">
            <a:schemeClr val="accent1"/>
          </a:fillRef>
          <a:effectRef idx="0">
            <a:schemeClr val="accent1"/>
          </a:effectRef>
          <a:fontRef idx="minor">
            <a:schemeClr val="tx1"/>
          </a:fontRef>
        </p:style>
      </p:cxnSp>
      <p:cxnSp>
        <p:nvCxnSpPr>
          <p:cNvPr id="358" name="Straight Connector 357"/>
          <p:cNvCxnSpPr/>
          <p:nvPr/>
        </p:nvCxnSpPr>
        <p:spPr>
          <a:xfrm flipH="1" flipV="1">
            <a:off x="2542177" y="4536271"/>
            <a:ext cx="165" cy="410028"/>
          </a:xfrm>
          <a:prstGeom prst="line">
            <a:avLst/>
          </a:prstGeom>
        </p:spPr>
        <p:style>
          <a:lnRef idx="1">
            <a:schemeClr val="accent1"/>
          </a:lnRef>
          <a:fillRef idx="0">
            <a:schemeClr val="accent1"/>
          </a:fillRef>
          <a:effectRef idx="0">
            <a:schemeClr val="accent1"/>
          </a:effectRef>
          <a:fontRef idx="minor">
            <a:schemeClr val="tx1"/>
          </a:fontRef>
        </p:style>
      </p:cxnSp>
      <p:cxnSp>
        <p:nvCxnSpPr>
          <p:cNvPr id="359" name="Straight Connector 358"/>
          <p:cNvCxnSpPr/>
          <p:nvPr/>
        </p:nvCxnSpPr>
        <p:spPr>
          <a:xfrm flipH="1" flipV="1">
            <a:off x="1508304" y="4527599"/>
            <a:ext cx="1033873" cy="8672"/>
          </a:xfrm>
          <a:prstGeom prst="line">
            <a:avLst/>
          </a:prstGeom>
        </p:spPr>
        <p:style>
          <a:lnRef idx="1">
            <a:schemeClr val="accent1"/>
          </a:lnRef>
          <a:fillRef idx="0">
            <a:schemeClr val="accent1"/>
          </a:fillRef>
          <a:effectRef idx="0">
            <a:schemeClr val="accent1"/>
          </a:effectRef>
          <a:fontRef idx="minor">
            <a:schemeClr val="tx1"/>
          </a:fontRef>
        </p:style>
      </p:cxnSp>
      <p:sp>
        <p:nvSpPr>
          <p:cNvPr id="361" name="TextBox 360"/>
          <p:cNvSpPr txBox="1"/>
          <p:nvPr/>
        </p:nvSpPr>
        <p:spPr>
          <a:xfrm>
            <a:off x="260695" y="4328590"/>
            <a:ext cx="382248" cy="369332"/>
          </a:xfrm>
          <a:prstGeom prst="rect">
            <a:avLst/>
          </a:prstGeom>
          <a:noFill/>
        </p:spPr>
        <p:txBody>
          <a:bodyPr wrap="square" rtlCol="0">
            <a:spAutoFit/>
          </a:bodyPr>
          <a:lstStyle/>
          <a:p>
            <a:r>
              <a:rPr lang="en-US" dirty="0" smtClean="0"/>
              <a:t>C</a:t>
            </a:r>
            <a:endParaRPr lang="en-US" dirty="0"/>
          </a:p>
        </p:txBody>
      </p:sp>
      <p:sp>
        <p:nvSpPr>
          <p:cNvPr id="364" name="TextBox 363"/>
          <p:cNvSpPr txBox="1"/>
          <p:nvPr/>
        </p:nvSpPr>
        <p:spPr>
          <a:xfrm>
            <a:off x="2790978" y="5204011"/>
            <a:ext cx="386644" cy="369332"/>
          </a:xfrm>
          <a:prstGeom prst="rect">
            <a:avLst/>
          </a:prstGeom>
          <a:noFill/>
        </p:spPr>
        <p:txBody>
          <a:bodyPr wrap="none" rtlCol="0">
            <a:spAutoFit/>
          </a:bodyPr>
          <a:lstStyle/>
          <a:p>
            <a:r>
              <a:rPr lang="en-US" dirty="0" smtClean="0"/>
              <a:t>C</a:t>
            </a:r>
            <a:r>
              <a:rPr lang="en-US" baseline="-25000" dirty="0" smtClean="0"/>
              <a:t>1</a:t>
            </a:r>
            <a:endParaRPr lang="en-US" baseline="-25000" dirty="0"/>
          </a:p>
        </p:txBody>
      </p:sp>
      <p:cxnSp>
        <p:nvCxnSpPr>
          <p:cNvPr id="367" name="Straight Connector 366"/>
          <p:cNvCxnSpPr/>
          <p:nvPr/>
        </p:nvCxnSpPr>
        <p:spPr>
          <a:xfrm>
            <a:off x="3573517" y="5470436"/>
            <a:ext cx="0" cy="921285"/>
          </a:xfrm>
          <a:prstGeom prst="line">
            <a:avLst/>
          </a:prstGeom>
        </p:spPr>
        <p:style>
          <a:lnRef idx="1">
            <a:schemeClr val="accent1"/>
          </a:lnRef>
          <a:fillRef idx="0">
            <a:schemeClr val="accent1"/>
          </a:fillRef>
          <a:effectRef idx="0">
            <a:schemeClr val="accent1"/>
          </a:effectRef>
          <a:fontRef idx="minor">
            <a:schemeClr val="tx1"/>
          </a:fontRef>
        </p:style>
      </p:cxnSp>
      <p:cxnSp>
        <p:nvCxnSpPr>
          <p:cNvPr id="374" name="Straight Connector 373"/>
          <p:cNvCxnSpPr/>
          <p:nvPr/>
        </p:nvCxnSpPr>
        <p:spPr>
          <a:xfrm>
            <a:off x="2670441" y="4197975"/>
            <a:ext cx="1503874" cy="18524"/>
          </a:xfrm>
          <a:prstGeom prst="line">
            <a:avLst/>
          </a:prstGeom>
        </p:spPr>
        <p:style>
          <a:lnRef idx="1">
            <a:schemeClr val="accent1"/>
          </a:lnRef>
          <a:fillRef idx="0">
            <a:schemeClr val="accent1"/>
          </a:fillRef>
          <a:effectRef idx="0">
            <a:schemeClr val="accent1"/>
          </a:effectRef>
          <a:fontRef idx="minor">
            <a:schemeClr val="tx1"/>
          </a:fontRef>
        </p:style>
      </p:cxnSp>
      <p:cxnSp>
        <p:nvCxnSpPr>
          <p:cNvPr id="375" name="Straight Connector 374"/>
          <p:cNvCxnSpPr/>
          <p:nvPr/>
        </p:nvCxnSpPr>
        <p:spPr>
          <a:xfrm flipV="1">
            <a:off x="4149073" y="3945609"/>
            <a:ext cx="491645" cy="279052"/>
          </a:xfrm>
          <a:prstGeom prst="line">
            <a:avLst/>
          </a:prstGeom>
        </p:spPr>
        <p:style>
          <a:lnRef idx="1">
            <a:schemeClr val="accent1"/>
          </a:lnRef>
          <a:fillRef idx="0">
            <a:schemeClr val="accent1"/>
          </a:fillRef>
          <a:effectRef idx="0">
            <a:schemeClr val="accent1"/>
          </a:effectRef>
          <a:fontRef idx="minor">
            <a:schemeClr val="tx1"/>
          </a:fontRef>
        </p:style>
      </p:cxnSp>
      <p:cxnSp>
        <p:nvCxnSpPr>
          <p:cNvPr id="376" name="Straight Arrow Connector 375"/>
          <p:cNvCxnSpPr/>
          <p:nvPr/>
        </p:nvCxnSpPr>
        <p:spPr>
          <a:xfrm flipV="1">
            <a:off x="4594165" y="4162994"/>
            <a:ext cx="0" cy="3311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385" name="Group 384"/>
          <p:cNvGrpSpPr/>
          <p:nvPr/>
        </p:nvGrpSpPr>
        <p:grpSpPr>
          <a:xfrm>
            <a:off x="4423514" y="4446320"/>
            <a:ext cx="342900" cy="1306569"/>
            <a:chOff x="7263794" y="4114520"/>
            <a:chExt cx="342900" cy="1306569"/>
          </a:xfrm>
        </p:grpSpPr>
        <p:sp>
          <p:nvSpPr>
            <p:cNvPr id="377" name="Oval 376"/>
            <p:cNvSpPr/>
            <p:nvPr/>
          </p:nvSpPr>
          <p:spPr>
            <a:xfrm>
              <a:off x="7263794" y="4114520"/>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8" name="Oval 377"/>
            <p:cNvSpPr/>
            <p:nvPr/>
          </p:nvSpPr>
          <p:spPr>
            <a:xfrm>
              <a:off x="7263794" y="4238821"/>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9" name="Oval 378"/>
            <p:cNvSpPr/>
            <p:nvPr/>
          </p:nvSpPr>
          <p:spPr>
            <a:xfrm>
              <a:off x="7263794" y="4363122"/>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0" name="Oval 379"/>
            <p:cNvSpPr/>
            <p:nvPr/>
          </p:nvSpPr>
          <p:spPr>
            <a:xfrm>
              <a:off x="7263794" y="4483136"/>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1" name="Oval 380"/>
            <p:cNvSpPr/>
            <p:nvPr/>
          </p:nvSpPr>
          <p:spPr>
            <a:xfrm>
              <a:off x="7263794" y="4607437"/>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2" name="Oval 381"/>
            <p:cNvSpPr/>
            <p:nvPr/>
          </p:nvSpPr>
          <p:spPr>
            <a:xfrm>
              <a:off x="7263794" y="4731738"/>
              <a:ext cx="342900" cy="214312"/>
            </a:xfrm>
            <a:prstGeom prst="ellipse">
              <a:avLst/>
            </a:prstGeom>
            <a:solidFill>
              <a:schemeClr val="accent1">
                <a:alpha val="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83" name="Straight Connector 382"/>
            <p:cNvCxnSpPr/>
            <p:nvPr/>
          </p:nvCxnSpPr>
          <p:spPr>
            <a:xfrm flipH="1">
              <a:off x="7430667" y="4946050"/>
              <a:ext cx="4577" cy="185382"/>
            </a:xfrm>
            <a:prstGeom prst="line">
              <a:avLst/>
            </a:prstGeom>
          </p:spPr>
          <p:style>
            <a:lnRef idx="1">
              <a:schemeClr val="accent1"/>
            </a:lnRef>
            <a:fillRef idx="0">
              <a:schemeClr val="accent1"/>
            </a:fillRef>
            <a:effectRef idx="0">
              <a:schemeClr val="accent1"/>
            </a:effectRef>
            <a:fontRef idx="minor">
              <a:schemeClr val="tx1"/>
            </a:fontRef>
          </p:style>
        </p:cxnSp>
        <p:sp>
          <p:nvSpPr>
            <p:cNvPr id="384" name="TextBox 383"/>
            <p:cNvSpPr txBox="1"/>
            <p:nvPr/>
          </p:nvSpPr>
          <p:spPr>
            <a:xfrm>
              <a:off x="7263794" y="5051757"/>
              <a:ext cx="333746" cy="369332"/>
            </a:xfrm>
            <a:prstGeom prst="rect">
              <a:avLst/>
            </a:prstGeom>
            <a:noFill/>
          </p:spPr>
          <p:txBody>
            <a:bodyPr wrap="none" rtlCol="0">
              <a:spAutoFit/>
            </a:bodyPr>
            <a:lstStyle/>
            <a:p>
              <a:r>
                <a:rPr lang="en-US" dirty="0" smtClean="0"/>
                <a:t>N</a:t>
              </a:r>
              <a:endParaRPr lang="en-US" dirty="0"/>
            </a:p>
          </p:txBody>
        </p:sp>
      </p:grpSp>
      <p:sp>
        <p:nvSpPr>
          <p:cNvPr id="386" name="TextBox 385"/>
          <p:cNvSpPr txBox="1"/>
          <p:nvPr/>
        </p:nvSpPr>
        <p:spPr>
          <a:xfrm rot="16200000">
            <a:off x="4551951" y="4669865"/>
            <a:ext cx="760786" cy="369332"/>
          </a:xfrm>
          <a:prstGeom prst="rect">
            <a:avLst/>
          </a:prstGeom>
          <a:noFill/>
        </p:spPr>
        <p:txBody>
          <a:bodyPr wrap="none" rtlCol="0">
            <a:spAutoFit/>
          </a:bodyPr>
          <a:lstStyle/>
          <a:p>
            <a:r>
              <a:rPr lang="en-US" smtClean="0"/>
              <a:t>GSave</a:t>
            </a:r>
            <a:endParaRPr lang="en-US" dirty="0"/>
          </a:p>
        </p:txBody>
      </p:sp>
      <p:sp>
        <p:nvSpPr>
          <p:cNvPr id="387" name="TextBox 386"/>
          <p:cNvSpPr txBox="1"/>
          <p:nvPr/>
        </p:nvSpPr>
        <p:spPr>
          <a:xfrm>
            <a:off x="4752063" y="3934370"/>
            <a:ext cx="800860" cy="369332"/>
          </a:xfrm>
          <a:prstGeom prst="rect">
            <a:avLst/>
          </a:prstGeom>
          <a:noFill/>
        </p:spPr>
        <p:txBody>
          <a:bodyPr wrap="none" rtlCol="0">
            <a:spAutoFit/>
          </a:bodyPr>
          <a:lstStyle/>
          <a:p>
            <a:r>
              <a:rPr lang="en-US" dirty="0" smtClean="0"/>
              <a:t>Csave</a:t>
            </a:r>
            <a:r>
              <a:rPr lang="en-US" baseline="-25000" dirty="0" smtClean="0"/>
              <a:t>2</a:t>
            </a:r>
            <a:endParaRPr lang="en-US" baseline="-25000" dirty="0"/>
          </a:p>
        </p:txBody>
      </p:sp>
      <p:cxnSp>
        <p:nvCxnSpPr>
          <p:cNvPr id="395" name="Straight Connector 394"/>
          <p:cNvCxnSpPr>
            <a:stCxn id="345" idx="0"/>
          </p:cNvCxnSpPr>
          <p:nvPr/>
        </p:nvCxnSpPr>
        <p:spPr>
          <a:xfrm flipH="1" flipV="1">
            <a:off x="5348667" y="5248598"/>
            <a:ext cx="4577" cy="126211"/>
          </a:xfrm>
          <a:prstGeom prst="line">
            <a:avLst/>
          </a:prstGeom>
        </p:spPr>
        <p:style>
          <a:lnRef idx="1">
            <a:schemeClr val="accent1"/>
          </a:lnRef>
          <a:fillRef idx="0">
            <a:schemeClr val="accent1"/>
          </a:fillRef>
          <a:effectRef idx="0">
            <a:schemeClr val="accent1"/>
          </a:effectRef>
          <a:fontRef idx="minor">
            <a:schemeClr val="tx1"/>
          </a:fontRef>
        </p:style>
      </p:cxnSp>
      <p:cxnSp>
        <p:nvCxnSpPr>
          <p:cNvPr id="397" name="Straight Connector 396"/>
          <p:cNvCxnSpPr/>
          <p:nvPr/>
        </p:nvCxnSpPr>
        <p:spPr>
          <a:xfrm>
            <a:off x="5348667" y="5248598"/>
            <a:ext cx="61619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99" name="Straight Connector 398"/>
          <p:cNvCxnSpPr/>
          <p:nvPr/>
        </p:nvCxnSpPr>
        <p:spPr>
          <a:xfrm>
            <a:off x="5954233" y="5248598"/>
            <a:ext cx="6745" cy="1432780"/>
          </a:xfrm>
          <a:prstGeom prst="line">
            <a:avLst/>
          </a:prstGeom>
        </p:spPr>
        <p:style>
          <a:lnRef idx="1">
            <a:schemeClr val="accent1"/>
          </a:lnRef>
          <a:fillRef idx="0">
            <a:schemeClr val="accent1"/>
          </a:fillRef>
          <a:effectRef idx="0">
            <a:schemeClr val="accent1"/>
          </a:effectRef>
          <a:fontRef idx="minor">
            <a:schemeClr val="tx1"/>
          </a:fontRef>
        </p:style>
      </p:cxnSp>
      <p:cxnSp>
        <p:nvCxnSpPr>
          <p:cNvPr id="402" name="Straight Connector 401"/>
          <p:cNvCxnSpPr/>
          <p:nvPr/>
        </p:nvCxnSpPr>
        <p:spPr>
          <a:xfrm flipH="1">
            <a:off x="4964406" y="6681378"/>
            <a:ext cx="99657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04" name="Straight Connector 403"/>
          <p:cNvCxnSpPr/>
          <p:nvPr/>
        </p:nvCxnSpPr>
        <p:spPr>
          <a:xfrm flipV="1">
            <a:off x="4973560" y="6299030"/>
            <a:ext cx="0" cy="382348"/>
          </a:xfrm>
          <a:prstGeom prst="line">
            <a:avLst/>
          </a:prstGeom>
        </p:spPr>
        <p:style>
          <a:lnRef idx="1">
            <a:schemeClr val="accent1"/>
          </a:lnRef>
          <a:fillRef idx="0">
            <a:schemeClr val="accent1"/>
          </a:fillRef>
          <a:effectRef idx="0">
            <a:schemeClr val="accent1"/>
          </a:effectRef>
          <a:fontRef idx="minor">
            <a:schemeClr val="tx1"/>
          </a:fontRef>
        </p:style>
      </p:cxnSp>
      <p:cxnSp>
        <p:nvCxnSpPr>
          <p:cNvPr id="407" name="Straight Connector 406"/>
          <p:cNvCxnSpPr/>
          <p:nvPr/>
        </p:nvCxnSpPr>
        <p:spPr>
          <a:xfrm>
            <a:off x="3058862" y="6681378"/>
            <a:ext cx="1922685" cy="0"/>
          </a:xfrm>
          <a:prstGeom prst="line">
            <a:avLst/>
          </a:prstGeom>
        </p:spPr>
        <p:style>
          <a:lnRef idx="1">
            <a:schemeClr val="accent1"/>
          </a:lnRef>
          <a:fillRef idx="0">
            <a:schemeClr val="accent1"/>
          </a:fillRef>
          <a:effectRef idx="0">
            <a:schemeClr val="accent1"/>
          </a:effectRef>
          <a:fontRef idx="minor">
            <a:schemeClr val="tx1"/>
          </a:fontRef>
        </p:style>
      </p:cxnSp>
      <p:sp>
        <p:nvSpPr>
          <p:cNvPr id="408" name="TextBox 407"/>
          <p:cNvSpPr txBox="1"/>
          <p:nvPr/>
        </p:nvSpPr>
        <p:spPr>
          <a:xfrm>
            <a:off x="4170145" y="5924249"/>
            <a:ext cx="800860" cy="369332"/>
          </a:xfrm>
          <a:prstGeom prst="rect">
            <a:avLst/>
          </a:prstGeom>
          <a:noFill/>
        </p:spPr>
        <p:txBody>
          <a:bodyPr wrap="none" rtlCol="0">
            <a:spAutoFit/>
          </a:bodyPr>
          <a:lstStyle/>
          <a:p>
            <a:r>
              <a:rPr lang="en-US" dirty="0" smtClean="0"/>
              <a:t>Csave</a:t>
            </a:r>
            <a:r>
              <a:rPr lang="en-US" baseline="-25000" dirty="0" smtClean="0"/>
              <a:t>1</a:t>
            </a:r>
            <a:endParaRPr lang="en-US" baseline="-25000" dirty="0"/>
          </a:p>
        </p:txBody>
      </p:sp>
      <p:sp>
        <p:nvSpPr>
          <p:cNvPr id="409" name="TextBox 408"/>
          <p:cNvSpPr txBox="1"/>
          <p:nvPr/>
        </p:nvSpPr>
        <p:spPr>
          <a:xfrm rot="16200000">
            <a:off x="5411782" y="5590434"/>
            <a:ext cx="722314" cy="369332"/>
          </a:xfrm>
          <a:prstGeom prst="rect">
            <a:avLst/>
          </a:prstGeom>
          <a:noFill/>
        </p:spPr>
        <p:txBody>
          <a:bodyPr wrap="none" rtlCol="0">
            <a:spAutoFit/>
          </a:bodyPr>
          <a:lstStyle/>
          <a:p>
            <a:r>
              <a:rPr lang="en-US" smtClean="0"/>
              <a:t>Csave</a:t>
            </a:r>
            <a:endParaRPr lang="en-US" dirty="0"/>
          </a:p>
        </p:txBody>
      </p:sp>
      <p:cxnSp>
        <p:nvCxnSpPr>
          <p:cNvPr id="417" name="Straight Connector 416"/>
          <p:cNvCxnSpPr/>
          <p:nvPr/>
        </p:nvCxnSpPr>
        <p:spPr>
          <a:xfrm flipH="1">
            <a:off x="3931056" y="4186102"/>
            <a:ext cx="381115" cy="1004333"/>
          </a:xfrm>
          <a:prstGeom prst="line">
            <a:avLst/>
          </a:prstGeom>
          <a:ln>
            <a:solidFill>
              <a:srgbClr val="FF0000"/>
            </a:solidFill>
            <a:prstDash val="lgDash"/>
          </a:ln>
        </p:spPr>
        <p:style>
          <a:lnRef idx="1">
            <a:schemeClr val="accent1"/>
          </a:lnRef>
          <a:fillRef idx="0">
            <a:schemeClr val="accent1"/>
          </a:fillRef>
          <a:effectRef idx="0">
            <a:schemeClr val="accent1"/>
          </a:effectRef>
          <a:fontRef idx="minor">
            <a:schemeClr val="tx1"/>
          </a:fontRef>
        </p:style>
      </p:cxnSp>
      <p:cxnSp>
        <p:nvCxnSpPr>
          <p:cNvPr id="422" name="Straight Connector 421"/>
          <p:cNvCxnSpPr/>
          <p:nvPr/>
        </p:nvCxnSpPr>
        <p:spPr>
          <a:xfrm>
            <a:off x="3897548" y="5277379"/>
            <a:ext cx="798367" cy="568838"/>
          </a:xfrm>
          <a:prstGeom prst="line">
            <a:avLst/>
          </a:prstGeom>
          <a:ln>
            <a:solidFill>
              <a:srgbClr val="FF0000"/>
            </a:solidFill>
            <a:prstDash val="lgDash"/>
          </a:ln>
        </p:spPr>
        <p:style>
          <a:lnRef idx="1">
            <a:schemeClr val="accent1"/>
          </a:lnRef>
          <a:fillRef idx="0">
            <a:schemeClr val="accent1"/>
          </a:fillRef>
          <a:effectRef idx="0">
            <a:schemeClr val="accent1"/>
          </a:effectRef>
          <a:fontRef idx="minor">
            <a:schemeClr val="tx1"/>
          </a:fontRef>
        </p:style>
      </p:cxnSp>
      <p:cxnSp>
        <p:nvCxnSpPr>
          <p:cNvPr id="428" name="Straight Connector 427"/>
          <p:cNvCxnSpPr/>
          <p:nvPr/>
        </p:nvCxnSpPr>
        <p:spPr>
          <a:xfrm flipH="1" flipV="1">
            <a:off x="3058862" y="6454515"/>
            <a:ext cx="1" cy="226863"/>
          </a:xfrm>
          <a:prstGeom prst="line">
            <a:avLst/>
          </a:prstGeom>
        </p:spPr>
        <p:style>
          <a:lnRef idx="1">
            <a:schemeClr val="accent1"/>
          </a:lnRef>
          <a:fillRef idx="0">
            <a:schemeClr val="accent1"/>
          </a:fillRef>
          <a:effectRef idx="0">
            <a:schemeClr val="accent1"/>
          </a:effectRef>
          <a:fontRef idx="minor">
            <a:schemeClr val="tx1"/>
          </a:fontRef>
        </p:style>
      </p:cxnSp>
      <p:cxnSp>
        <p:nvCxnSpPr>
          <p:cNvPr id="431" name="Straight Connector 430"/>
          <p:cNvCxnSpPr/>
          <p:nvPr/>
        </p:nvCxnSpPr>
        <p:spPr>
          <a:xfrm flipH="1">
            <a:off x="3362119" y="3469371"/>
            <a:ext cx="471850" cy="1821583"/>
          </a:xfrm>
          <a:prstGeom prst="line">
            <a:avLst/>
          </a:prstGeom>
          <a:ln>
            <a:solidFill>
              <a:srgbClr val="FF0000"/>
            </a:solidFill>
            <a:prstDash val="lgDash"/>
          </a:ln>
        </p:spPr>
        <p:style>
          <a:lnRef idx="1">
            <a:schemeClr val="accent1"/>
          </a:lnRef>
          <a:fillRef idx="0">
            <a:schemeClr val="accent1"/>
          </a:fillRef>
          <a:effectRef idx="0">
            <a:schemeClr val="accent1"/>
          </a:effectRef>
          <a:fontRef idx="minor">
            <a:schemeClr val="tx1"/>
          </a:fontRef>
        </p:style>
      </p:cxnSp>
      <p:cxnSp>
        <p:nvCxnSpPr>
          <p:cNvPr id="434" name="Straight Connector 433"/>
          <p:cNvCxnSpPr/>
          <p:nvPr/>
        </p:nvCxnSpPr>
        <p:spPr>
          <a:xfrm>
            <a:off x="7221677" y="1117789"/>
            <a:ext cx="0" cy="3045618"/>
          </a:xfrm>
          <a:prstGeom prst="line">
            <a:avLst/>
          </a:prstGeom>
        </p:spPr>
        <p:style>
          <a:lnRef idx="1">
            <a:schemeClr val="accent1"/>
          </a:lnRef>
          <a:fillRef idx="0">
            <a:schemeClr val="accent1"/>
          </a:fillRef>
          <a:effectRef idx="0">
            <a:schemeClr val="accent1"/>
          </a:effectRef>
          <a:fontRef idx="minor">
            <a:schemeClr val="tx1"/>
          </a:fontRef>
        </p:style>
      </p:cxnSp>
      <p:sp>
        <p:nvSpPr>
          <p:cNvPr id="436" name="TextBox 435"/>
          <p:cNvSpPr txBox="1"/>
          <p:nvPr/>
        </p:nvSpPr>
        <p:spPr>
          <a:xfrm>
            <a:off x="7065447" y="4155897"/>
            <a:ext cx="333746" cy="369332"/>
          </a:xfrm>
          <a:prstGeom prst="rect">
            <a:avLst/>
          </a:prstGeom>
          <a:noFill/>
        </p:spPr>
        <p:txBody>
          <a:bodyPr wrap="none" rtlCol="0">
            <a:spAutoFit/>
          </a:bodyPr>
          <a:lstStyle/>
          <a:p>
            <a:r>
              <a:rPr lang="en-US" dirty="0" smtClean="0"/>
              <a:t>N</a:t>
            </a:r>
            <a:endParaRPr lang="en-US" dirty="0"/>
          </a:p>
        </p:txBody>
      </p:sp>
      <p:cxnSp>
        <p:nvCxnSpPr>
          <p:cNvPr id="438" name="Straight Connector 437"/>
          <p:cNvCxnSpPr>
            <a:stCxn id="306" idx="6"/>
          </p:cNvCxnSpPr>
          <p:nvPr/>
        </p:nvCxnSpPr>
        <p:spPr>
          <a:xfrm>
            <a:off x="6675107" y="2618405"/>
            <a:ext cx="546570" cy="9175"/>
          </a:xfrm>
          <a:prstGeom prst="line">
            <a:avLst/>
          </a:prstGeom>
        </p:spPr>
        <p:style>
          <a:lnRef idx="1">
            <a:schemeClr val="accent1"/>
          </a:lnRef>
          <a:fillRef idx="0">
            <a:schemeClr val="accent1"/>
          </a:fillRef>
          <a:effectRef idx="0">
            <a:schemeClr val="accent1"/>
          </a:effectRef>
          <a:fontRef idx="minor">
            <a:schemeClr val="tx1"/>
          </a:fontRef>
        </p:style>
      </p:cxnSp>
      <p:cxnSp>
        <p:nvCxnSpPr>
          <p:cNvPr id="440" name="Straight Connector 439"/>
          <p:cNvCxnSpPr>
            <a:stCxn id="305" idx="6"/>
          </p:cNvCxnSpPr>
          <p:nvPr/>
        </p:nvCxnSpPr>
        <p:spPr>
          <a:xfrm flipV="1">
            <a:off x="6675107" y="3731666"/>
            <a:ext cx="534910"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447" name="Straight Connector 446"/>
          <p:cNvCxnSpPr>
            <a:endCxn id="361" idx="3"/>
          </p:cNvCxnSpPr>
          <p:nvPr/>
        </p:nvCxnSpPr>
        <p:spPr>
          <a:xfrm flipH="1" flipV="1">
            <a:off x="642943" y="4513256"/>
            <a:ext cx="779890" cy="11974"/>
          </a:xfrm>
          <a:prstGeom prst="line">
            <a:avLst/>
          </a:prstGeom>
        </p:spPr>
        <p:style>
          <a:lnRef idx="1">
            <a:schemeClr val="accent1"/>
          </a:lnRef>
          <a:fillRef idx="0">
            <a:schemeClr val="accent1"/>
          </a:fillRef>
          <a:effectRef idx="0">
            <a:schemeClr val="accent1"/>
          </a:effectRef>
          <a:fontRef idx="minor">
            <a:schemeClr val="tx1"/>
          </a:fontRef>
        </p:style>
      </p:cxnSp>
      <p:cxnSp>
        <p:nvCxnSpPr>
          <p:cNvPr id="451" name="Straight Connector 450"/>
          <p:cNvCxnSpPr/>
          <p:nvPr/>
        </p:nvCxnSpPr>
        <p:spPr>
          <a:xfrm>
            <a:off x="1492892" y="1122918"/>
            <a:ext cx="378684" cy="0"/>
          </a:xfrm>
          <a:prstGeom prst="line">
            <a:avLst/>
          </a:prstGeom>
        </p:spPr>
        <p:style>
          <a:lnRef idx="1">
            <a:schemeClr val="accent1"/>
          </a:lnRef>
          <a:fillRef idx="0">
            <a:schemeClr val="accent1"/>
          </a:fillRef>
          <a:effectRef idx="0">
            <a:schemeClr val="accent1"/>
          </a:effectRef>
          <a:fontRef idx="minor">
            <a:schemeClr val="tx1"/>
          </a:fontRef>
        </p:style>
      </p:cxnSp>
      <p:sp>
        <p:nvSpPr>
          <p:cNvPr id="458" name="Oval 457"/>
          <p:cNvSpPr/>
          <p:nvPr/>
        </p:nvSpPr>
        <p:spPr>
          <a:xfrm>
            <a:off x="1416048" y="2801299"/>
            <a:ext cx="106326" cy="9001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9" name="Oval 458"/>
          <p:cNvSpPr/>
          <p:nvPr/>
        </p:nvSpPr>
        <p:spPr>
          <a:xfrm>
            <a:off x="1428467" y="3932209"/>
            <a:ext cx="106326" cy="9001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0" name="Oval 459"/>
          <p:cNvSpPr/>
          <p:nvPr/>
        </p:nvSpPr>
        <p:spPr>
          <a:xfrm>
            <a:off x="3517078" y="6349586"/>
            <a:ext cx="106326" cy="9001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1" name="Oval 460"/>
          <p:cNvSpPr/>
          <p:nvPr/>
        </p:nvSpPr>
        <p:spPr>
          <a:xfrm>
            <a:off x="4925778" y="6628515"/>
            <a:ext cx="106326" cy="9001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2" name="Oval 461"/>
          <p:cNvSpPr/>
          <p:nvPr/>
        </p:nvSpPr>
        <p:spPr>
          <a:xfrm>
            <a:off x="3032777" y="4174438"/>
            <a:ext cx="106326" cy="9001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3" name="Oval 462"/>
          <p:cNvSpPr/>
          <p:nvPr/>
        </p:nvSpPr>
        <p:spPr>
          <a:xfrm>
            <a:off x="7166940" y="2583645"/>
            <a:ext cx="106326" cy="9001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4" name="Oval 463"/>
          <p:cNvSpPr/>
          <p:nvPr/>
        </p:nvSpPr>
        <p:spPr>
          <a:xfrm>
            <a:off x="7156003" y="3686660"/>
            <a:ext cx="106326" cy="9001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5" name="Oval 464"/>
          <p:cNvSpPr/>
          <p:nvPr/>
        </p:nvSpPr>
        <p:spPr>
          <a:xfrm>
            <a:off x="894408" y="872630"/>
            <a:ext cx="106326" cy="9001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6" name="Oval 465"/>
          <p:cNvSpPr/>
          <p:nvPr/>
        </p:nvSpPr>
        <p:spPr>
          <a:xfrm>
            <a:off x="642943" y="1925290"/>
            <a:ext cx="106326" cy="9001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7" name="Oval 466"/>
          <p:cNvSpPr/>
          <p:nvPr/>
        </p:nvSpPr>
        <p:spPr>
          <a:xfrm>
            <a:off x="582273" y="4463465"/>
            <a:ext cx="106326" cy="9001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9" name="TextBox 468"/>
          <p:cNvSpPr txBox="1"/>
          <p:nvPr/>
        </p:nvSpPr>
        <p:spPr>
          <a:xfrm>
            <a:off x="2029267" y="5132755"/>
            <a:ext cx="382248" cy="369332"/>
          </a:xfrm>
          <a:prstGeom prst="rect">
            <a:avLst/>
          </a:prstGeom>
          <a:noFill/>
        </p:spPr>
        <p:txBody>
          <a:bodyPr wrap="square" rtlCol="0">
            <a:spAutoFit/>
          </a:bodyPr>
          <a:lstStyle/>
          <a:p>
            <a:r>
              <a:rPr lang="en-US" dirty="0" smtClean="0"/>
              <a:t>C</a:t>
            </a:r>
            <a:endParaRPr lang="en-US" dirty="0"/>
          </a:p>
        </p:txBody>
      </p:sp>
      <p:sp>
        <p:nvSpPr>
          <p:cNvPr id="477" name="TextBox 476"/>
          <p:cNvSpPr txBox="1"/>
          <p:nvPr/>
        </p:nvSpPr>
        <p:spPr>
          <a:xfrm>
            <a:off x="6610612" y="5743425"/>
            <a:ext cx="4254500" cy="646331"/>
          </a:xfrm>
          <a:prstGeom prst="rect">
            <a:avLst/>
          </a:prstGeom>
          <a:noFill/>
        </p:spPr>
        <p:txBody>
          <a:bodyPr wrap="square" rtlCol="0">
            <a:spAutoFit/>
          </a:bodyPr>
          <a:lstStyle/>
          <a:p>
            <a:r>
              <a:rPr lang="en-US" dirty="0" smtClean="0"/>
              <a:t>Subscripts (e.g., Gsave</a:t>
            </a:r>
            <a:r>
              <a:rPr lang="en-US" baseline="-25000" dirty="0" smtClean="0">
                <a:solidFill>
                  <a:srgbClr val="FF0000"/>
                </a:solidFill>
              </a:rPr>
              <a:t>2</a:t>
            </a:r>
            <a:r>
              <a:rPr lang="en-US" dirty="0" smtClean="0"/>
              <a:t>) refer to which pole in the relay is used</a:t>
            </a:r>
            <a:endParaRPr lang="en-US" dirty="0"/>
          </a:p>
        </p:txBody>
      </p:sp>
      <p:sp>
        <p:nvSpPr>
          <p:cNvPr id="478" name="TextBox 477"/>
          <p:cNvSpPr txBox="1"/>
          <p:nvPr/>
        </p:nvSpPr>
        <p:spPr>
          <a:xfrm>
            <a:off x="7690003" y="1661109"/>
            <a:ext cx="3887132" cy="369332"/>
          </a:xfrm>
          <a:prstGeom prst="rect">
            <a:avLst/>
          </a:prstGeom>
          <a:noFill/>
        </p:spPr>
        <p:txBody>
          <a:bodyPr wrap="square" rtlCol="0">
            <a:spAutoFit/>
          </a:bodyPr>
          <a:lstStyle/>
          <a:p>
            <a:r>
              <a:rPr lang="en-US" dirty="0" smtClean="0"/>
              <a:t>Lights are 120 </a:t>
            </a:r>
            <a:r>
              <a:rPr lang="en-US" smtClean="0"/>
              <a:t>VAC lights</a:t>
            </a:r>
            <a:endParaRPr lang="en-US" dirty="0" smtClean="0"/>
          </a:p>
        </p:txBody>
      </p:sp>
    </p:spTree>
    <p:extLst>
      <p:ext uri="{BB962C8B-B14F-4D97-AF65-F5344CB8AC3E}">
        <p14:creationId xmlns:p14="http://schemas.microsoft.com/office/powerpoint/2010/main" val="4863788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13838" y="386501"/>
            <a:ext cx="10515600" cy="1325563"/>
          </a:xfrm>
        </p:spPr>
        <p:txBody>
          <a:bodyPr/>
          <a:lstStyle/>
          <a:p>
            <a:r>
              <a:rPr lang="en-US" dirty="0" smtClean="0"/>
              <a:t>Pictures of implementation</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188620" y="889535"/>
            <a:ext cx="2885360" cy="2164020"/>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2551912" y="3463865"/>
            <a:ext cx="2891268" cy="2168451"/>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5400000">
            <a:off x="5445142" y="3491482"/>
            <a:ext cx="3112203" cy="2334152"/>
          </a:xfrm>
          <a:prstGeom prst="rect">
            <a:avLst/>
          </a:prstGeom>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5400000">
            <a:off x="8567775" y="631862"/>
            <a:ext cx="2823536" cy="2117652"/>
          </a:xfrm>
          <a:prstGeom prst="rect">
            <a:avLst/>
          </a:prstGeom>
        </p:spPr>
      </p:pic>
      <p:sp>
        <p:nvSpPr>
          <p:cNvPr id="8" name="TextBox 7"/>
          <p:cNvSpPr txBox="1"/>
          <p:nvPr/>
        </p:nvSpPr>
        <p:spPr>
          <a:xfrm>
            <a:off x="2466969" y="1690688"/>
            <a:ext cx="1911742" cy="646331"/>
          </a:xfrm>
          <a:prstGeom prst="rect">
            <a:avLst/>
          </a:prstGeom>
          <a:noFill/>
        </p:spPr>
        <p:txBody>
          <a:bodyPr wrap="none" rtlCol="0">
            <a:spAutoFit/>
          </a:bodyPr>
          <a:lstStyle/>
          <a:p>
            <a:r>
              <a:rPr lang="en-US" dirty="0" smtClean="0"/>
              <a:t>Original Controller</a:t>
            </a:r>
          </a:p>
          <a:p>
            <a:r>
              <a:rPr lang="en-US" dirty="0" smtClean="0"/>
              <a:t>F-1T </a:t>
            </a:r>
            <a:r>
              <a:rPr lang="en-US" dirty="0" err="1" smtClean="0"/>
              <a:t>Finlandia</a:t>
            </a:r>
            <a:endParaRPr lang="en-US" dirty="0"/>
          </a:p>
        </p:txBody>
      </p:sp>
      <p:sp>
        <p:nvSpPr>
          <p:cNvPr id="9" name="TextBox 8"/>
          <p:cNvSpPr txBox="1"/>
          <p:nvPr/>
        </p:nvSpPr>
        <p:spPr>
          <a:xfrm>
            <a:off x="172050" y="3809426"/>
            <a:ext cx="2475801" cy="2308324"/>
          </a:xfrm>
          <a:prstGeom prst="rect">
            <a:avLst/>
          </a:prstGeom>
          <a:noFill/>
        </p:spPr>
        <p:txBody>
          <a:bodyPr wrap="square" rtlCol="0">
            <a:spAutoFit/>
          </a:bodyPr>
          <a:lstStyle/>
          <a:p>
            <a:r>
              <a:rPr lang="en-US" dirty="0" err="1" smtClean="0"/>
              <a:t>WiFi</a:t>
            </a:r>
            <a:r>
              <a:rPr lang="en-US" dirty="0" smtClean="0"/>
              <a:t> Switch and panel</a:t>
            </a:r>
          </a:p>
          <a:p>
            <a:r>
              <a:rPr lang="en-US" dirty="0"/>
              <a:t>c</a:t>
            </a:r>
            <a:r>
              <a:rPr lang="en-US" dirty="0" smtClean="0"/>
              <a:t>overing relays. </a:t>
            </a:r>
          </a:p>
          <a:p>
            <a:r>
              <a:rPr lang="en-US" dirty="0" smtClean="0"/>
              <a:t>Low on wall between changing room and hot room – never hot there.</a:t>
            </a:r>
          </a:p>
          <a:p>
            <a:r>
              <a:rPr lang="en-US" dirty="0" smtClean="0"/>
              <a:t>Controlled by Alexa or manually operating switch. </a:t>
            </a:r>
            <a:endParaRPr lang="en-US" dirty="0"/>
          </a:p>
        </p:txBody>
      </p:sp>
      <p:sp>
        <p:nvSpPr>
          <p:cNvPr id="10" name="TextBox 9"/>
          <p:cNvSpPr txBox="1"/>
          <p:nvPr/>
        </p:nvSpPr>
        <p:spPr>
          <a:xfrm>
            <a:off x="6423277" y="1690688"/>
            <a:ext cx="2196370" cy="369332"/>
          </a:xfrm>
          <a:prstGeom prst="rect">
            <a:avLst/>
          </a:prstGeom>
          <a:noFill/>
        </p:spPr>
        <p:txBody>
          <a:bodyPr wrap="none" rtlCol="0">
            <a:spAutoFit/>
          </a:bodyPr>
          <a:lstStyle/>
          <a:p>
            <a:r>
              <a:rPr lang="en-US" dirty="0" err="1" smtClean="0"/>
              <a:t>Finlandia</a:t>
            </a:r>
            <a:r>
              <a:rPr lang="en-US" dirty="0" smtClean="0"/>
              <a:t> 6KW heater</a:t>
            </a:r>
            <a:endParaRPr lang="en-US" dirty="0"/>
          </a:p>
        </p:txBody>
      </p:sp>
      <p:sp>
        <p:nvSpPr>
          <p:cNvPr id="11" name="TextBox 10"/>
          <p:cNvSpPr txBox="1"/>
          <p:nvPr/>
        </p:nvSpPr>
        <p:spPr>
          <a:xfrm>
            <a:off x="8399721" y="3646967"/>
            <a:ext cx="3615070" cy="1754326"/>
          </a:xfrm>
          <a:prstGeom prst="rect">
            <a:avLst/>
          </a:prstGeom>
          <a:noFill/>
        </p:spPr>
        <p:txBody>
          <a:bodyPr wrap="square" rtlCol="0">
            <a:spAutoFit/>
          </a:bodyPr>
          <a:lstStyle/>
          <a:p>
            <a:r>
              <a:rPr lang="en-US" dirty="0" smtClean="0"/>
              <a:t>Relays wired in wall and wired to </a:t>
            </a:r>
            <a:r>
              <a:rPr lang="en-US" dirty="0" err="1" smtClean="0"/>
              <a:t>WiFi</a:t>
            </a:r>
            <a:r>
              <a:rPr lang="en-US" dirty="0" smtClean="0"/>
              <a:t> switch (T) and heater thermostat (C). </a:t>
            </a:r>
          </a:p>
          <a:p>
            <a:endParaRPr lang="en-US" dirty="0"/>
          </a:p>
          <a:p>
            <a:r>
              <a:rPr lang="en-US" dirty="0" smtClean="0"/>
              <a:t>Drives 120VAC to selected light outside. </a:t>
            </a:r>
            <a:endParaRPr lang="en-US" dirty="0"/>
          </a:p>
        </p:txBody>
      </p:sp>
    </p:spTree>
    <p:extLst>
      <p:ext uri="{BB962C8B-B14F-4D97-AF65-F5344CB8AC3E}">
        <p14:creationId xmlns:p14="http://schemas.microsoft.com/office/powerpoint/2010/main" val="23329139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437</TotalTime>
  <Words>862</Words>
  <Application>Microsoft Macintosh PowerPoint</Application>
  <PresentationFormat>Widescreen</PresentationFormat>
  <Paragraphs>163</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Calibri</vt:lpstr>
      <vt:lpstr>Calibri Light</vt:lpstr>
      <vt:lpstr>Arial</vt:lpstr>
      <vt:lpstr>Office Theme</vt:lpstr>
      <vt:lpstr>Sauna WiFi Automation</vt:lpstr>
      <vt:lpstr>Notes</vt:lpstr>
      <vt:lpstr>Schematic diagram (Insertion of WiFi Smart switch in Contactor path)</vt:lpstr>
      <vt:lpstr>Sauna Status Signaling (Optional) State Diagram</vt:lpstr>
      <vt:lpstr>State Simulation</vt:lpstr>
      <vt:lpstr>Components for Sauna Signaling</vt:lpstr>
      <vt:lpstr>Relay implementation of Sauna Signaling State machine </vt:lpstr>
      <vt:lpstr>Relay Implementation</vt:lpstr>
      <vt:lpstr>Pictures of implementation</vt:lpstr>
    </vt:vector>
  </TitlesOfParts>
  <Company/>
  <LinksUpToDate>false</LinksUpToDate>
  <SharedDoc>false</SharedDoc>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Sauna Wifi Automation</dc:title>
  <dc:creator>Randy Pfeifer</dc:creator>
  <cp:lastModifiedBy>Randy Pfeifer</cp:lastModifiedBy>
  <cp:revision>31</cp:revision>
  <cp:lastPrinted>2024-01-30T22:01:38Z</cp:lastPrinted>
  <dcterms:created xsi:type="dcterms:W3CDTF">2024-01-30T16:50:15Z</dcterms:created>
  <dcterms:modified xsi:type="dcterms:W3CDTF">2024-01-31T14:30:34Z</dcterms:modified>
</cp:coreProperties>
</file>

<file path=docProps/thumbnail.jpeg>
</file>